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0"/>
  </p:notesMasterIdLst>
  <p:sldIdLst>
    <p:sldId id="256" r:id="rId5"/>
    <p:sldId id="257" r:id="rId6"/>
    <p:sldId id="267" r:id="rId7"/>
    <p:sldId id="276" r:id="rId8"/>
    <p:sldId id="272" r:id="rId9"/>
    <p:sldId id="301" r:id="rId10"/>
    <p:sldId id="305" r:id="rId11"/>
    <p:sldId id="302" r:id="rId12"/>
    <p:sldId id="303" r:id="rId13"/>
    <p:sldId id="268" r:id="rId14"/>
    <p:sldId id="270" r:id="rId15"/>
    <p:sldId id="300" r:id="rId16"/>
    <p:sldId id="274" r:id="rId17"/>
    <p:sldId id="275" r:id="rId18"/>
    <p:sldId id="304" r:id="rId19"/>
  </p:sldIdLst>
  <p:sldSz cx="18288000" cy="10287000"/>
  <p:notesSz cx="6858000" cy="9144000"/>
  <p:embeddedFontLst>
    <p:embeddedFont>
      <p:font typeface="ABeeZee Italics" panose="020B0604020202020204" charset="0"/>
      <p:regular r:id="rId21"/>
      <p:italic r:id="rId22"/>
    </p:embeddedFont>
    <p:embeddedFont>
      <p:font typeface="Ebrima" panose="02000000000000000000" pitchFamily="2" charset="0"/>
      <p:regular r:id="rId23"/>
      <p:bold r:id="rId24"/>
    </p:embeddedFont>
    <p:embeddedFont>
      <p:font typeface="ISHALinkpen Join" panose="020B0604020202020204" charset="0"/>
      <p:regular r:id="rId25"/>
      <p:bold r:id="rId26"/>
      <p:italic r:id="rId27"/>
      <p:boldItalic r:id="rId28"/>
    </p:embeddedFont>
    <p:embeddedFont>
      <p:font typeface="Microsoft YaHei UI" panose="020B0503020204020204" pitchFamily="34" charset="-122"/>
      <p:regular r:id="rId29"/>
      <p:bold r:id="rId30"/>
    </p:embeddedFont>
    <p:embeddedFont>
      <p:font typeface="Montserrat Classic" panose="020B0604020202020204" charset="0"/>
      <p:regular r:id="rId31"/>
    </p:embeddedFont>
    <p:embeddedFont>
      <p:font typeface="Montserrat Classic Bold" panose="020B0604020202020204" charset="0"/>
      <p:regular r:id="rId32"/>
      <p:bold r:id="rId33"/>
    </p:embeddedFont>
    <p:embeddedFont>
      <p:font typeface="Montserrat Light" panose="00000400000000000000" pitchFamily="2" charset="0"/>
      <p:regular r:id="rId34"/>
      <p:italic r:id="rId35"/>
    </p:embeddedFont>
    <p:embeddedFont>
      <p:font typeface="Montserrat Light Bold" panose="020B0604020202020204" charset="0"/>
      <p:regular r:id="rId36"/>
      <p:bold r:id="rId37"/>
    </p:embeddedFont>
    <p:embeddedFont>
      <p:font typeface="Playfair Display" panose="00000500000000000000" pitchFamily="2"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600D5-A18D-D921-C5A8-01F70DF8AB07}" v="74" dt="2024-11-12T14:42:15.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37" autoAdjust="0"/>
    <p:restoredTop sz="93896" autoAdjust="0"/>
  </p:normalViewPr>
  <p:slideViewPr>
    <p:cSldViewPr>
      <p:cViewPr varScale="1">
        <p:scale>
          <a:sx n="58" d="100"/>
          <a:sy n="58" d="100"/>
        </p:scale>
        <p:origin x="264" y="8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microsoft.com/office/2016/11/relationships/changesInfo" Target="changesInfos/changesInfo1.xml"/><Relationship Id="rId20" Type="http://schemas.openxmlformats.org/officeDocument/2006/relationships/notesMaster" Target="notesMasters/notesMaster1.xml"/><Relationship Id="rId41" Type="http://schemas.openxmlformats.org/officeDocument/2006/relationships/font" Target="fonts/font2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na Mensah" userId="S::emensah13@watschools.org.uk::e8bab826-aa3d-4581-b68b-812a111b6c40" providerId="AD" clId="Web-{167600D5-A18D-D921-C5A8-01F70DF8AB07}"/>
    <pc:docChg chg="modSld">
      <pc:chgData name="Edna Mensah" userId="S::emensah13@watschools.org.uk::e8bab826-aa3d-4581-b68b-812a111b6c40" providerId="AD" clId="Web-{167600D5-A18D-D921-C5A8-01F70DF8AB07}" dt="2024-11-12T14:42:12.341" v="35" actId="20577"/>
      <pc:docMkLst>
        <pc:docMk/>
      </pc:docMkLst>
      <pc:sldChg chg="delSp modSp">
        <pc:chgData name="Edna Mensah" userId="S::emensah13@watschools.org.uk::e8bab826-aa3d-4581-b68b-812a111b6c40" providerId="AD" clId="Web-{167600D5-A18D-D921-C5A8-01F70DF8AB07}" dt="2024-11-12T14:42:12.341" v="35" actId="20577"/>
        <pc:sldMkLst>
          <pc:docMk/>
          <pc:sldMk cId="2815988021" sldId="270"/>
        </pc:sldMkLst>
        <pc:spChg chg="mod">
          <ac:chgData name="Edna Mensah" userId="S::emensah13@watschools.org.uk::e8bab826-aa3d-4581-b68b-812a111b6c40" providerId="AD" clId="Web-{167600D5-A18D-D921-C5A8-01F70DF8AB07}" dt="2024-11-12T14:42:12.341" v="35" actId="20577"/>
          <ac:spMkLst>
            <pc:docMk/>
            <pc:sldMk cId="2815988021" sldId="270"/>
            <ac:spMk id="8" creationId="{BCEBDFF5-8649-ACAB-30E9-706C4A18CF44}"/>
          </ac:spMkLst>
        </pc:spChg>
        <pc:picChg chg="del">
          <ac:chgData name="Edna Mensah" userId="S::emensah13@watschools.org.uk::e8bab826-aa3d-4581-b68b-812a111b6c40" providerId="AD" clId="Web-{167600D5-A18D-D921-C5A8-01F70DF8AB07}" dt="2024-11-12T14:40:19.927" v="16"/>
          <ac:picMkLst>
            <pc:docMk/>
            <pc:sldMk cId="2815988021" sldId="270"/>
            <ac:picMk id="1028" creationId="{D9A74D0C-899F-49E1-7BA4-54647B4513D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48E8E-1D94-4523-AFEF-BA5BBF2A98EC}" type="datetimeFigureOut">
              <a:rPr lang="en-GB" smtClean="0"/>
              <a:t>12/11/2024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19585-1DAC-498D-BFC3-531F3478C8FC}" type="slidenum">
              <a:rPr lang="en-GB" smtClean="0"/>
              <a:t>‹#›</a:t>
            </a:fld>
            <a:endParaRPr lang="en-GB"/>
          </a:p>
        </p:txBody>
      </p:sp>
    </p:spTree>
    <p:extLst>
      <p:ext uri="{BB962C8B-B14F-4D97-AF65-F5344CB8AC3E}">
        <p14:creationId xmlns:p14="http://schemas.microsoft.com/office/powerpoint/2010/main" val="23551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seamless transition</a:t>
            </a:r>
          </a:p>
          <a:p>
            <a:r>
              <a:rPr lang="en-GB" dirty="0" err="1"/>
              <a:t>Chn</a:t>
            </a:r>
            <a:r>
              <a:rPr lang="en-GB" dirty="0"/>
              <a:t> have been settled</a:t>
            </a:r>
          </a:p>
          <a:p>
            <a:r>
              <a:rPr lang="en-GB" dirty="0"/>
              <a:t>Three classes have all had a successful start. Add pictures of the class outside displays here</a:t>
            </a:r>
          </a:p>
        </p:txBody>
      </p:sp>
      <p:sp>
        <p:nvSpPr>
          <p:cNvPr id="4" name="Slide Number Placeholder 3"/>
          <p:cNvSpPr>
            <a:spLocks noGrp="1"/>
          </p:cNvSpPr>
          <p:nvPr>
            <p:ph type="sldNum" sz="quarter" idx="5"/>
          </p:nvPr>
        </p:nvSpPr>
        <p:spPr/>
        <p:txBody>
          <a:bodyPr/>
          <a:lstStyle/>
          <a:p>
            <a:fld id="{92F19585-1DAC-498D-BFC3-531F3478C8FC}" type="slidenum">
              <a:rPr lang="en-GB" smtClean="0"/>
              <a:t>2</a:t>
            </a:fld>
            <a:endParaRPr lang="en-GB"/>
          </a:p>
        </p:txBody>
      </p:sp>
    </p:spTree>
    <p:extLst>
      <p:ext uri="{BB962C8B-B14F-4D97-AF65-F5344CB8AC3E}">
        <p14:creationId xmlns:p14="http://schemas.microsoft.com/office/powerpoint/2010/main" val="4195358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C3E0C8-508A-4F88-9013-4B198A3843A2}" type="slidenum">
              <a:rPr lang="en-GB" smtClean="0"/>
              <a:t>12</a:t>
            </a:fld>
            <a:endParaRPr lang="en-GB"/>
          </a:p>
        </p:txBody>
      </p:sp>
    </p:spTree>
    <p:extLst>
      <p:ext uri="{BB962C8B-B14F-4D97-AF65-F5344CB8AC3E}">
        <p14:creationId xmlns:p14="http://schemas.microsoft.com/office/powerpoint/2010/main" val="2113055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writing</a:t>
            </a:r>
          </a:p>
        </p:txBody>
      </p:sp>
      <p:sp>
        <p:nvSpPr>
          <p:cNvPr id="4" name="Slide Number Placeholder 3"/>
          <p:cNvSpPr>
            <a:spLocks noGrp="1"/>
          </p:cNvSpPr>
          <p:nvPr>
            <p:ph type="sldNum" sz="quarter" idx="5"/>
          </p:nvPr>
        </p:nvSpPr>
        <p:spPr/>
        <p:txBody>
          <a:bodyPr/>
          <a:lstStyle/>
          <a:p>
            <a:fld id="{92F19585-1DAC-498D-BFC3-531F3478C8FC}" type="slidenum">
              <a:rPr lang="en-GB" smtClean="0"/>
              <a:t>13</a:t>
            </a:fld>
            <a:endParaRPr lang="en-GB"/>
          </a:p>
        </p:txBody>
      </p:sp>
    </p:spTree>
    <p:extLst>
      <p:ext uri="{BB962C8B-B14F-4D97-AF65-F5344CB8AC3E}">
        <p14:creationId xmlns:p14="http://schemas.microsoft.com/office/powerpoint/2010/main" val="1978267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19585-1DAC-498D-BFC3-531F3478C8FC}" type="slidenum">
              <a:rPr lang="en-GB" smtClean="0"/>
              <a:t>14</a:t>
            </a:fld>
            <a:endParaRPr lang="en-GB"/>
          </a:p>
        </p:txBody>
      </p:sp>
    </p:spTree>
    <p:extLst>
      <p:ext uri="{BB962C8B-B14F-4D97-AF65-F5344CB8AC3E}">
        <p14:creationId xmlns:p14="http://schemas.microsoft.com/office/powerpoint/2010/main" val="2418951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19585-1DAC-498D-BFC3-531F3478C8FC}" type="slidenum">
              <a:rPr lang="en-GB" smtClean="0"/>
              <a:t>15</a:t>
            </a:fld>
            <a:endParaRPr lang="en-GB"/>
          </a:p>
        </p:txBody>
      </p:sp>
    </p:spTree>
    <p:extLst>
      <p:ext uri="{BB962C8B-B14F-4D97-AF65-F5344CB8AC3E}">
        <p14:creationId xmlns:p14="http://schemas.microsoft.com/office/powerpoint/2010/main" val="407946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19585-1DAC-498D-BFC3-531F3478C8FC}" type="slidenum">
              <a:rPr lang="en-GB" smtClean="0"/>
              <a:t>3</a:t>
            </a:fld>
            <a:endParaRPr lang="en-GB"/>
          </a:p>
        </p:txBody>
      </p:sp>
    </p:spTree>
    <p:extLst>
      <p:ext uri="{BB962C8B-B14F-4D97-AF65-F5344CB8AC3E}">
        <p14:creationId xmlns:p14="http://schemas.microsoft.com/office/powerpoint/2010/main" val="1235075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Each topic is driven by high-quality core texts that link subjects together. This approach helps children make meaningful connections across subjects, deepening their understanding and engagement.</a:t>
            </a:r>
          </a:p>
          <a:p>
            <a:pPr marL="228600" indent="-228600">
              <a:buAutoNum type="arabicPeriod"/>
            </a:pPr>
            <a:r>
              <a:rPr lang="en-GB" dirty="0"/>
              <a:t>Is carefully mapped out to ensure learning is progressive and builds on previous knowledge. By reinforcing learning with trips, visitors, and special events like Big Bang Days, children develop contextual and purposeful links throughout their primary education.</a:t>
            </a:r>
          </a:p>
          <a:p>
            <a:pPr marL="228600" indent="-228600">
              <a:buAutoNum type="arabicPeriod"/>
            </a:pPr>
            <a:r>
              <a:rPr lang="en-GB" dirty="0"/>
              <a:t>The curriculum emphasises learning about the local area of Greenhithe, its history, and its geographical importance, while also encouraging students to understand how their community connects to London, the wider UK, and the world.</a:t>
            </a:r>
          </a:p>
          <a:p>
            <a:pPr marL="228600" indent="-228600">
              <a:buAutoNum type="arabicPeriod"/>
            </a:pPr>
            <a:r>
              <a:rPr lang="en-GB" dirty="0"/>
              <a:t>We develop medium- and short-term plans that are engaging, ambitious, and inclusive. The curriculum uses a universal design for learning approach, incorporating adaptive strategies to meet the needs of all students.</a:t>
            </a:r>
          </a:p>
          <a:p>
            <a:pPr marL="228600" indent="-228600">
              <a:buAutoNum type="arabicPeriod"/>
            </a:pPr>
            <a:r>
              <a:rPr lang="en-GB" dirty="0"/>
              <a:t>Each topic begins with a 'Big Bang' event to spark curiosity and ends with a Family Learning Afternoon, where students share their work. The children's own perspectives on what they want to learn (gathered through 'gateway to learning') guide part of the topic, ensuring that their interests are reflected in the learning process.</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2F19585-1DAC-498D-BFC3-531F3478C8FC}" type="slidenum">
              <a:rPr lang="en-GB" smtClean="0"/>
              <a:t>5</a:t>
            </a:fld>
            <a:endParaRPr lang="en-GB"/>
          </a:p>
        </p:txBody>
      </p:sp>
    </p:spTree>
    <p:extLst>
      <p:ext uri="{BB962C8B-B14F-4D97-AF65-F5344CB8AC3E}">
        <p14:creationId xmlns:p14="http://schemas.microsoft.com/office/powerpoint/2010/main" val="76971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Children develop foundational literacy through the systematic Little Wandle Letters &amp; Sounds approach. Phonics knowledge is used as the primary method to decode words, complemented by language comprehension.</a:t>
            </a:r>
          </a:p>
          <a:p>
            <a:pPr marL="228600" indent="-228600">
              <a:buAutoNum type="arabicPeriod"/>
            </a:pPr>
            <a:r>
              <a:rPr lang="en-GB" dirty="0"/>
              <a:t>Once phonics is mastered, children transition to high-quality texts that encompass a variety of literature types. These books support learning in subjects like geography, science, and history, with an emphasis on content from the National Curriculum.</a:t>
            </a:r>
            <a:endParaRPr lang="en-GB" dirty="0">
              <a:cs typeface="Calibri"/>
            </a:endParaRPr>
          </a:p>
          <a:p>
            <a:pPr marL="228600" indent="-228600">
              <a:buAutoNum type="arabicPeriod"/>
            </a:pPr>
            <a:r>
              <a:rPr lang="en-GB" dirty="0"/>
              <a:t>We foster a love of reading by providing well-resourced libraries and book corners, aiming to create a community of readers. This includes an emphasis on reading for enjoyment and developing a lifelong reading habit.</a:t>
            </a:r>
            <a:endParaRPr lang="en-GB" dirty="0">
              <a:cs typeface="Calibri"/>
            </a:endParaRPr>
          </a:p>
          <a:p>
            <a:pPr marL="228600" indent="-228600">
              <a:buAutoNum type="arabicPeriod"/>
            </a:pPr>
            <a:r>
              <a:rPr lang="en-GB" dirty="0"/>
              <a:t>The writing curriculum is closely linked to core texts, providing opportunities to write for different purposes. Children are taught to craft sophisticated sentences and apply quality vocabulary in extended writing tasks, preparing them for the world beyond primary school.</a:t>
            </a:r>
            <a:endParaRPr lang="en-GB" dirty="0">
              <a:cs typeface="Calibri"/>
            </a:endParaRPr>
          </a:p>
          <a:p>
            <a:pPr marL="228600" indent="-228600">
              <a:buAutoNum type="arabicPeriod"/>
            </a:pPr>
            <a:r>
              <a:rPr lang="en-GB" dirty="0"/>
              <a:t>Speaking skills are emphasized through structured opportunities to speak clearly and confidently. Vocabulary development is actively pursued in all subjects, and children follow a bespoke Grammar, Punctuation, and Spelling (EGPS) curriculum to enhance their written communication skills.</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2F19585-1DAC-498D-BFC3-531F3478C8FC}" type="slidenum">
              <a:rPr lang="en-GB" smtClean="0"/>
              <a:t>6</a:t>
            </a:fld>
            <a:endParaRPr lang="en-GB"/>
          </a:p>
        </p:txBody>
      </p:sp>
    </p:spTree>
    <p:extLst>
      <p:ext uri="{BB962C8B-B14F-4D97-AF65-F5344CB8AC3E}">
        <p14:creationId xmlns:p14="http://schemas.microsoft.com/office/powerpoint/2010/main" val="3016060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Children develop foundational literacy through the systematic Little Wandle Letters &amp; Sounds approach. Phonics knowledge is used as the primary method to decode words, complemented by language comprehension.</a:t>
            </a:r>
          </a:p>
          <a:p>
            <a:pPr marL="228600" indent="-228600">
              <a:buAutoNum type="arabicPeriod"/>
            </a:pPr>
            <a:r>
              <a:rPr lang="en-GB" dirty="0"/>
              <a:t>Once phonics is mastered, children transition to high-quality texts that encompass a variety of literature types. These books support learning in subjects like geography, science, and history, with an emphasis on content from the National Curriculum.</a:t>
            </a:r>
            <a:endParaRPr lang="en-GB" dirty="0">
              <a:cs typeface="Calibri"/>
            </a:endParaRPr>
          </a:p>
          <a:p>
            <a:pPr marL="228600" indent="-228600">
              <a:buAutoNum type="arabicPeriod"/>
            </a:pPr>
            <a:r>
              <a:rPr lang="en-GB" dirty="0"/>
              <a:t>We foster a love of reading by providing well-resourced libraries and book corners, aiming to create a community of readers. This includes an emphasis on reading for enjoyment and developing a lifelong reading habit.</a:t>
            </a:r>
            <a:endParaRPr lang="en-GB" dirty="0">
              <a:cs typeface="Calibri"/>
            </a:endParaRPr>
          </a:p>
          <a:p>
            <a:pPr marL="228600" indent="-228600">
              <a:buAutoNum type="arabicPeriod"/>
            </a:pPr>
            <a:r>
              <a:rPr lang="en-GB" dirty="0"/>
              <a:t>The writing curriculum is closely linked to core texts, providing opportunities to write for different purposes. Children are taught to craft sophisticated sentences and apply quality vocabulary in extended writing tasks, preparing them for the world beyond primary school.</a:t>
            </a:r>
            <a:endParaRPr lang="en-GB" dirty="0">
              <a:cs typeface="Calibri"/>
            </a:endParaRPr>
          </a:p>
          <a:p>
            <a:pPr marL="228600" indent="-228600">
              <a:buAutoNum type="arabicPeriod"/>
            </a:pPr>
            <a:r>
              <a:rPr lang="en-GB" dirty="0"/>
              <a:t>Speaking skills are emphasized through structured opportunities to speak clearly and confidently. Vocabulary development is actively pursued in all subjects, and children follow a bespoke Grammar, Punctuation, and Spelling (EGPS) curriculum to enhance their written communication skills.</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2F19585-1DAC-498D-BFC3-531F3478C8FC}" type="slidenum">
              <a:rPr lang="en-GB" smtClean="0"/>
              <a:t>7</a:t>
            </a:fld>
            <a:endParaRPr lang="en-GB"/>
          </a:p>
        </p:txBody>
      </p:sp>
    </p:spTree>
    <p:extLst>
      <p:ext uri="{BB962C8B-B14F-4D97-AF65-F5344CB8AC3E}">
        <p14:creationId xmlns:p14="http://schemas.microsoft.com/office/powerpoint/2010/main" val="3648707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we aim to develop deep, secure, and adaptable understanding in maths, using the White Rose Maths framework. Mastering maths means that students can apply their learning in various contexts and develop problem-solving skills.</a:t>
            </a:r>
          </a:p>
          <a:p>
            <a:pPr marL="228600" indent="-228600">
              <a:buAutoNum type="arabicPeriod"/>
            </a:pPr>
            <a:r>
              <a:rPr lang="en-GB" dirty="0"/>
              <a:t>Lessons are broken into small, connected steps to build progressively, allowing all children to grasp concepts and apply them in a range of scenarios. This structured approach supports both conceptual understanding and application.</a:t>
            </a:r>
          </a:p>
          <a:p>
            <a:pPr marL="228600" indent="-228600">
              <a:buAutoNum type="arabicPeriod"/>
            </a:pPr>
            <a:r>
              <a:rPr lang="en-GB" dirty="0"/>
              <a:t>We use concrete resources and visual representations (pictorials) to help children make abstract mathematical concepts more tangible. For instance, using objects like apples for counting or shapes for fractions helps bridge the gap between concrete and abstract thinking.</a:t>
            </a:r>
          </a:p>
          <a:p>
            <a:pPr marL="228600" indent="-228600">
              <a:buAutoNum type="arabicPeriod"/>
            </a:pPr>
            <a:r>
              <a:rPr lang="en-GB" dirty="0"/>
              <a:t>Fluency in basic maths facts (such as number bonds and times tables) is reinforced through daily 'maths meets.' Teachers also vary the presentation of mathematical ideas to help children understand concepts from multiple perspectives, focusing on the relationships and structure in maths (e.g., if 2 + 2 = 4, then 12 + 2 = ?).</a:t>
            </a:r>
          </a:p>
          <a:p>
            <a:pPr marL="228600" indent="-228600">
              <a:buAutoNum type="arabicPeriod"/>
            </a:pPr>
            <a:r>
              <a:rPr lang="en-GB" dirty="0"/>
              <a:t>Teachers model precise maths language and encourage students to share and discuss their thinking. Questioning is key to deepening understanding by exploring how children arrive at solutions and making connections between mathematical ideas.</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2F19585-1DAC-498D-BFC3-531F3478C8FC}" type="slidenum">
              <a:rPr lang="en-GB" smtClean="0"/>
              <a:t>8</a:t>
            </a:fld>
            <a:endParaRPr lang="en-GB"/>
          </a:p>
        </p:txBody>
      </p:sp>
    </p:spTree>
    <p:extLst>
      <p:ext uri="{BB962C8B-B14F-4D97-AF65-F5344CB8AC3E}">
        <p14:creationId xmlns:p14="http://schemas.microsoft.com/office/powerpoint/2010/main" val="3555471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is designed to foster exploration and discovery in biology, chemistry, and physics. Pupils build foundational knowledge and concepts, developing skills in scientific thinking, rational explanation, and curiosity about natural phenomena.</a:t>
            </a:r>
          </a:p>
          <a:p>
            <a:pPr marL="228600" indent="-228600">
              <a:buAutoNum type="arabicPeriod"/>
            </a:pPr>
            <a:r>
              <a:rPr lang="en-GB" dirty="0"/>
              <a:t>Children are encouraged to engage in hands-on activities where they collect data, make observations, and draw conclusions. They use technology (e.g., iPads, graphs, and diagrams) to systematically record and present findings, helping them justify their ideas and develop deeper understanding.</a:t>
            </a:r>
          </a:p>
          <a:p>
            <a:pPr marL="228600" indent="-228600">
              <a:buAutoNum type="arabicPeriod"/>
            </a:pPr>
            <a:r>
              <a:rPr lang="en-GB" dirty="0"/>
              <a:t>Science learning is integrated into other subjects, such as communication and language development, literacy, and mathematics. For example, children practice using scientific vocabulary, apply their maths skills to count and estimate in investigations, and explore the natural world through creative arts.</a:t>
            </a:r>
          </a:p>
          <a:p>
            <a:pPr marL="228600" indent="-228600">
              <a:buAutoNum type="arabicPeriod"/>
            </a:pPr>
            <a:r>
              <a:rPr lang="en-GB" dirty="0"/>
              <a:t>Emphasis is placed on learning and using accurate scientific vocabulary. Children are encouraged to discuss scientific concepts using relevant terminology, describe processes, and understand how scientific ideas have evolved over time.</a:t>
            </a:r>
          </a:p>
          <a:p>
            <a:pPr marL="228600" indent="-228600">
              <a:buAutoNum type="arabicPeriod"/>
            </a:pPr>
            <a:r>
              <a:rPr lang="en-GB" dirty="0"/>
              <a:t>Children learn to plan and conduct different types of scientific enquiries (e.g., fair tests, pattern recognition, classification). They are taught to recognise how science impacts daily life, explore the benefits and drawbacks of scientific development, and apply their understanding to real-world contexts.</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2F19585-1DAC-498D-BFC3-531F3478C8FC}" type="slidenum">
              <a:rPr lang="en-GB" smtClean="0"/>
              <a:t>9</a:t>
            </a:fld>
            <a:endParaRPr lang="en-GB"/>
          </a:p>
        </p:txBody>
      </p:sp>
    </p:spTree>
    <p:extLst>
      <p:ext uri="{BB962C8B-B14F-4D97-AF65-F5344CB8AC3E}">
        <p14:creationId xmlns:p14="http://schemas.microsoft.com/office/powerpoint/2010/main" val="3884883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handout prepared and on seats.</a:t>
            </a:r>
          </a:p>
        </p:txBody>
      </p:sp>
      <p:sp>
        <p:nvSpPr>
          <p:cNvPr id="4" name="Slide Number Placeholder 3"/>
          <p:cNvSpPr>
            <a:spLocks noGrp="1"/>
          </p:cNvSpPr>
          <p:nvPr>
            <p:ph type="sldNum" sz="quarter" idx="5"/>
          </p:nvPr>
        </p:nvSpPr>
        <p:spPr/>
        <p:txBody>
          <a:bodyPr/>
          <a:lstStyle/>
          <a:p>
            <a:fld id="{92F19585-1DAC-498D-BFC3-531F3478C8FC}" type="slidenum">
              <a:rPr lang="en-GB" smtClean="0"/>
              <a:t>10</a:t>
            </a:fld>
            <a:endParaRPr lang="en-GB"/>
          </a:p>
        </p:txBody>
      </p:sp>
    </p:spTree>
    <p:extLst>
      <p:ext uri="{BB962C8B-B14F-4D97-AF65-F5344CB8AC3E}">
        <p14:creationId xmlns:p14="http://schemas.microsoft.com/office/powerpoint/2010/main" val="3904959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19585-1DAC-498D-BFC3-531F3478C8FC}" type="slidenum">
              <a:rPr lang="en-GB" smtClean="0"/>
              <a:t>11</a:t>
            </a:fld>
            <a:endParaRPr lang="en-GB"/>
          </a:p>
        </p:txBody>
      </p:sp>
    </p:spTree>
    <p:extLst>
      <p:ext uri="{BB962C8B-B14F-4D97-AF65-F5344CB8AC3E}">
        <p14:creationId xmlns:p14="http://schemas.microsoft.com/office/powerpoint/2010/main" val="3210929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www.booktrust.org.uk/books-and-reading/tips-and-advice/reading-tips/"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048000" y="2185159"/>
            <a:ext cx="15240000" cy="6052993"/>
          </a:xfrm>
          <a:prstGeom prst="rect">
            <a:avLst/>
          </a:prstGeom>
          <a:solidFill>
            <a:srgbClr val="6B948C">
              <a:alpha val="84706"/>
            </a:srgbClr>
          </a:solidFill>
        </p:spPr>
        <p:txBody>
          <a:bodyPr/>
          <a:lstStyle/>
          <a:p>
            <a:endParaRPr lang="en-GB"/>
          </a:p>
        </p:txBody>
      </p:sp>
      <p:sp>
        <p:nvSpPr>
          <p:cNvPr id="3" name="AutoShape 3"/>
          <p:cNvSpPr/>
          <p:nvPr/>
        </p:nvSpPr>
        <p:spPr>
          <a:xfrm>
            <a:off x="1068678" y="6362700"/>
            <a:ext cx="223652" cy="3924300"/>
          </a:xfrm>
          <a:prstGeom prst="rect">
            <a:avLst/>
          </a:prstGeom>
          <a:solidFill>
            <a:srgbClr val="50606D"/>
          </a:solidFill>
        </p:spPr>
        <p:txBody>
          <a:bodyPr/>
          <a:lstStyle/>
          <a:p>
            <a:endParaRPr lang="en-GB"/>
          </a:p>
        </p:txBody>
      </p:sp>
      <p:pic>
        <p:nvPicPr>
          <p:cNvPr id="4" name="Picture 4"/>
          <p:cNvPicPr>
            <a:picLocks noChangeAspect="1"/>
          </p:cNvPicPr>
          <p:nvPr/>
        </p:nvPicPr>
        <p:blipFill>
          <a:blip r:embed="rId2"/>
          <a:srcRect l="655" r="655"/>
          <a:stretch>
            <a:fillRect/>
          </a:stretch>
        </p:blipFill>
        <p:spPr>
          <a:xfrm>
            <a:off x="12811540" y="185884"/>
            <a:ext cx="5222673" cy="1685631"/>
          </a:xfrm>
          <a:prstGeom prst="rect">
            <a:avLst/>
          </a:prstGeom>
        </p:spPr>
      </p:pic>
      <p:pic>
        <p:nvPicPr>
          <p:cNvPr id="5" name="Picture 5"/>
          <p:cNvPicPr>
            <a:picLocks noChangeAspect="1"/>
          </p:cNvPicPr>
          <p:nvPr/>
        </p:nvPicPr>
        <p:blipFill>
          <a:blip r:embed="rId3"/>
          <a:srcRect/>
          <a:stretch>
            <a:fillRect/>
          </a:stretch>
        </p:blipFill>
        <p:spPr>
          <a:xfrm>
            <a:off x="4737270" y="8656807"/>
            <a:ext cx="1258716" cy="1511924"/>
          </a:xfrm>
          <a:prstGeom prst="rect">
            <a:avLst/>
          </a:prstGeom>
        </p:spPr>
      </p:pic>
      <p:pic>
        <p:nvPicPr>
          <p:cNvPr id="6" name="Picture 6"/>
          <p:cNvPicPr>
            <a:picLocks noChangeAspect="1"/>
          </p:cNvPicPr>
          <p:nvPr/>
        </p:nvPicPr>
        <p:blipFill>
          <a:blip r:embed="rId4"/>
          <a:srcRect/>
          <a:stretch>
            <a:fillRect/>
          </a:stretch>
        </p:blipFill>
        <p:spPr>
          <a:xfrm>
            <a:off x="7295785" y="8676867"/>
            <a:ext cx="1448353" cy="1511924"/>
          </a:xfrm>
          <a:prstGeom prst="rect">
            <a:avLst/>
          </a:prstGeom>
        </p:spPr>
      </p:pic>
      <p:pic>
        <p:nvPicPr>
          <p:cNvPr id="7" name="Picture 7"/>
          <p:cNvPicPr>
            <a:picLocks noChangeAspect="1"/>
          </p:cNvPicPr>
          <p:nvPr/>
        </p:nvPicPr>
        <p:blipFill>
          <a:blip r:embed="rId5"/>
          <a:srcRect/>
          <a:stretch>
            <a:fillRect/>
          </a:stretch>
        </p:blipFill>
        <p:spPr>
          <a:xfrm>
            <a:off x="10160536" y="8676867"/>
            <a:ext cx="1225314" cy="1471803"/>
          </a:xfrm>
          <a:prstGeom prst="rect">
            <a:avLst/>
          </a:prstGeom>
        </p:spPr>
      </p:pic>
      <p:pic>
        <p:nvPicPr>
          <p:cNvPr id="8" name="Picture 8"/>
          <p:cNvPicPr>
            <a:picLocks noChangeAspect="1"/>
          </p:cNvPicPr>
          <p:nvPr/>
        </p:nvPicPr>
        <p:blipFill>
          <a:blip r:embed="rId6"/>
          <a:srcRect/>
          <a:stretch>
            <a:fillRect/>
          </a:stretch>
        </p:blipFill>
        <p:spPr>
          <a:xfrm>
            <a:off x="12606698" y="8656807"/>
            <a:ext cx="1225314" cy="1471803"/>
          </a:xfrm>
          <a:prstGeom prst="rect">
            <a:avLst/>
          </a:prstGeom>
        </p:spPr>
      </p:pic>
      <p:pic>
        <p:nvPicPr>
          <p:cNvPr id="9" name="Picture 9"/>
          <p:cNvPicPr>
            <a:picLocks noChangeAspect="1"/>
          </p:cNvPicPr>
          <p:nvPr/>
        </p:nvPicPr>
        <p:blipFill>
          <a:blip r:embed="rId7"/>
          <a:srcRect/>
          <a:stretch>
            <a:fillRect/>
          </a:stretch>
        </p:blipFill>
        <p:spPr>
          <a:xfrm>
            <a:off x="15219779" y="8656807"/>
            <a:ext cx="1240770" cy="1471803"/>
          </a:xfrm>
          <a:prstGeom prst="rect">
            <a:avLst/>
          </a:prstGeom>
        </p:spPr>
      </p:pic>
      <p:grpSp>
        <p:nvGrpSpPr>
          <p:cNvPr id="10" name="Group 10"/>
          <p:cNvGrpSpPr/>
          <p:nvPr/>
        </p:nvGrpSpPr>
        <p:grpSpPr>
          <a:xfrm>
            <a:off x="4408191" y="3141453"/>
            <a:ext cx="13104000" cy="3980798"/>
            <a:chOff x="0" y="0"/>
            <a:chExt cx="17472000" cy="5307732"/>
          </a:xfrm>
        </p:grpSpPr>
        <p:sp>
          <p:nvSpPr>
            <p:cNvPr id="11" name="TextBox 11"/>
            <p:cNvSpPr txBox="1"/>
            <p:nvPr/>
          </p:nvSpPr>
          <p:spPr>
            <a:xfrm>
              <a:off x="0" y="0"/>
              <a:ext cx="17472000" cy="3009371"/>
            </a:xfrm>
            <a:prstGeom prst="rect">
              <a:avLst/>
            </a:prstGeom>
          </p:spPr>
          <p:txBody>
            <a:bodyPr lIns="0" tIns="0" rIns="0" bIns="0" rtlCol="0" anchor="t">
              <a:spAutoFit/>
            </a:bodyPr>
            <a:lstStyle/>
            <a:p>
              <a:pPr algn="ctr">
                <a:lnSpc>
                  <a:spcPts val="8759"/>
                </a:lnSpc>
              </a:pPr>
              <a:r>
                <a:rPr lang="en-US" sz="8000" dirty="0">
                  <a:solidFill>
                    <a:srgbClr val="FEFFFF"/>
                  </a:solidFill>
                  <a:latin typeface="Playfair Display"/>
                </a:rPr>
                <a:t>Supporting Year 3 Children</a:t>
              </a:r>
            </a:p>
            <a:p>
              <a:pPr algn="ctr">
                <a:lnSpc>
                  <a:spcPts val="8759"/>
                </a:lnSpc>
              </a:pPr>
              <a:r>
                <a:rPr lang="en-US" sz="8000" dirty="0">
                  <a:solidFill>
                    <a:srgbClr val="FEFFFF"/>
                  </a:solidFill>
                  <a:latin typeface="Playfair Display"/>
                </a:rPr>
                <a:t>Parent Workshop</a:t>
              </a:r>
            </a:p>
          </p:txBody>
        </p:sp>
        <p:sp>
          <p:nvSpPr>
            <p:cNvPr id="12" name="TextBox 12"/>
            <p:cNvSpPr txBox="1"/>
            <p:nvPr/>
          </p:nvSpPr>
          <p:spPr>
            <a:xfrm>
              <a:off x="659220" y="3951462"/>
              <a:ext cx="16786727" cy="1356270"/>
            </a:xfrm>
            <a:prstGeom prst="rect">
              <a:avLst/>
            </a:prstGeom>
          </p:spPr>
          <p:txBody>
            <a:bodyPr lIns="0" tIns="0" rIns="0" bIns="0" rtlCol="0" anchor="t">
              <a:spAutoFit/>
            </a:bodyPr>
            <a:lstStyle/>
            <a:p>
              <a:pPr algn="r">
                <a:lnSpc>
                  <a:spcPts val="4200"/>
                </a:lnSpc>
              </a:pPr>
              <a:r>
                <a:rPr lang="en-US" sz="3000" spc="180" dirty="0">
                  <a:solidFill>
                    <a:srgbClr val="F4F8F3"/>
                  </a:solidFill>
                  <a:latin typeface="Montserrat Classic Bold"/>
                </a:rPr>
                <a:t>Hosted by </a:t>
              </a:r>
            </a:p>
            <a:p>
              <a:pPr algn="r">
                <a:lnSpc>
                  <a:spcPts val="4200"/>
                </a:lnSpc>
              </a:pPr>
              <a:r>
                <a:rPr lang="en-US" sz="3000" spc="180" dirty="0">
                  <a:solidFill>
                    <a:srgbClr val="F4F8F3"/>
                  </a:solidFill>
                  <a:latin typeface="Montserrat Classic Bold"/>
                </a:rPr>
                <a:t>Miss Kelly, </a:t>
              </a:r>
              <a:r>
                <a:rPr lang="en-US" sz="3000" spc="180" dirty="0" err="1">
                  <a:solidFill>
                    <a:srgbClr val="F4F8F3"/>
                  </a:solidFill>
                  <a:latin typeface="Montserrat Classic Bold"/>
                </a:rPr>
                <a:t>Ms</a:t>
              </a:r>
              <a:r>
                <a:rPr lang="en-US" sz="3000" spc="180" dirty="0">
                  <a:solidFill>
                    <a:srgbClr val="F4F8F3"/>
                  </a:solidFill>
                  <a:latin typeface="Montserrat Classic Bold"/>
                </a:rPr>
                <a:t> Scotland and </a:t>
              </a:r>
              <a:r>
                <a:rPr lang="en-US" sz="3000" spc="180" dirty="0" err="1">
                  <a:solidFill>
                    <a:srgbClr val="F4F8F3"/>
                  </a:solidFill>
                  <a:latin typeface="Montserrat Classic Bold"/>
                </a:rPr>
                <a:t>Ms</a:t>
              </a:r>
              <a:r>
                <a:rPr lang="en-US" sz="3000" spc="180" dirty="0">
                  <a:solidFill>
                    <a:srgbClr val="F4F8F3"/>
                  </a:solidFill>
                  <a:latin typeface="Montserrat Classic Bold"/>
                </a:rPr>
                <a:t> Mensah, </a:t>
              </a:r>
            </a:p>
          </p:txBody>
        </p:sp>
      </p:grpSp>
      <p:sp>
        <p:nvSpPr>
          <p:cNvPr id="13" name="TextBox 13"/>
          <p:cNvSpPr txBox="1"/>
          <p:nvPr/>
        </p:nvSpPr>
        <p:spPr>
          <a:xfrm rot="-5400000">
            <a:off x="-1266587" y="3323217"/>
            <a:ext cx="5076349" cy="487313"/>
          </a:xfrm>
          <a:prstGeom prst="rect">
            <a:avLst/>
          </a:prstGeom>
        </p:spPr>
        <p:txBody>
          <a:bodyPr wrap="square" lIns="0" tIns="0" rIns="0" bIns="0" rtlCol="0" anchor="t">
            <a:spAutoFit/>
          </a:bodyPr>
          <a:lstStyle/>
          <a:p>
            <a:pPr algn="r">
              <a:lnSpc>
                <a:spcPts val="3840"/>
              </a:lnSpc>
            </a:pPr>
            <a:r>
              <a:rPr lang="en-US" sz="3200" spc="352" dirty="0">
                <a:solidFill>
                  <a:srgbClr val="4F5256"/>
                </a:solidFill>
                <a:latin typeface="Montserrat Classic"/>
              </a:rPr>
              <a:t>17</a:t>
            </a:r>
            <a:r>
              <a:rPr lang="en-US" sz="3200" spc="352" baseline="30000" dirty="0">
                <a:solidFill>
                  <a:srgbClr val="4F5256"/>
                </a:solidFill>
                <a:latin typeface="Montserrat Classic"/>
              </a:rPr>
              <a:t>th</a:t>
            </a:r>
            <a:r>
              <a:rPr lang="en-US" sz="3200" spc="352" dirty="0">
                <a:solidFill>
                  <a:srgbClr val="4F5256"/>
                </a:solidFill>
                <a:latin typeface="Montserrat Classic"/>
              </a:rPr>
              <a:t> September 2024</a:t>
            </a:r>
          </a:p>
        </p:txBody>
      </p:sp>
      <p:sp>
        <p:nvSpPr>
          <p:cNvPr id="14" name="TextBox 14"/>
          <p:cNvSpPr txBox="1"/>
          <p:nvPr/>
        </p:nvSpPr>
        <p:spPr>
          <a:xfrm>
            <a:off x="12606698" y="1823891"/>
            <a:ext cx="7107516" cy="308629"/>
          </a:xfrm>
          <a:prstGeom prst="rect">
            <a:avLst/>
          </a:prstGeom>
        </p:spPr>
        <p:txBody>
          <a:bodyPr lIns="0" tIns="0" rIns="0" bIns="0" rtlCol="0" anchor="t">
            <a:spAutoFit/>
          </a:bodyPr>
          <a:lstStyle/>
          <a:p>
            <a:pPr algn="ctr">
              <a:lnSpc>
                <a:spcPts val="2407"/>
              </a:lnSpc>
            </a:pPr>
            <a:r>
              <a:rPr lang="en-US" sz="1719">
                <a:solidFill>
                  <a:srgbClr val="545454"/>
                </a:solidFill>
                <a:latin typeface="ABeeZee Italics"/>
              </a:rPr>
              <a:t>Ignite the spark, reveal the champion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78920"/>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3">
            <a:alphaModFix amt="46000"/>
          </a:blip>
          <a:srcRect/>
          <a:stretch>
            <a:fillRect/>
          </a:stretch>
        </p:blipFill>
        <p:spPr>
          <a:xfrm>
            <a:off x="3810000" y="2740428"/>
            <a:ext cx="8382000" cy="6769339"/>
          </a:xfrm>
          <a:prstGeom prst="rect">
            <a:avLst/>
          </a:prstGeom>
        </p:spPr>
      </p:pic>
      <p:sp>
        <p:nvSpPr>
          <p:cNvPr id="6" name="TextBox 6"/>
          <p:cNvSpPr txBox="1"/>
          <p:nvPr/>
        </p:nvSpPr>
        <p:spPr>
          <a:xfrm>
            <a:off x="2798558" y="334360"/>
            <a:ext cx="12690881" cy="885745"/>
          </a:xfrm>
          <a:prstGeom prst="rect">
            <a:avLst/>
          </a:prstGeom>
        </p:spPr>
        <p:txBody>
          <a:bodyPr wrap="square" lIns="0" tIns="0" rIns="0" bIns="0" rtlCol="0" anchor="t">
            <a:spAutoFit/>
          </a:bodyPr>
          <a:lstStyle/>
          <a:p>
            <a:pPr algn="ctr">
              <a:lnSpc>
                <a:spcPts val="7499"/>
              </a:lnSpc>
              <a:spcBef>
                <a:spcPct val="0"/>
              </a:spcBef>
            </a:pPr>
            <a:r>
              <a:rPr lang="en-US" sz="4999" b="1" spc="49" dirty="0">
                <a:solidFill>
                  <a:srgbClr val="FEFFFF"/>
                </a:solidFill>
                <a:latin typeface="Montserrat Light"/>
              </a:rPr>
              <a:t>Day-to-Day</a:t>
            </a:r>
          </a:p>
        </p:txBody>
      </p:sp>
      <p:graphicFrame>
        <p:nvGraphicFramePr>
          <p:cNvPr id="4" name="Table 4">
            <a:extLst>
              <a:ext uri="{FF2B5EF4-FFF2-40B4-BE49-F238E27FC236}">
                <a16:creationId xmlns:a16="http://schemas.microsoft.com/office/drawing/2014/main" id="{7E30EB1F-0159-6909-F893-A95814A0E5B8}"/>
              </a:ext>
            </a:extLst>
          </p:cNvPr>
          <p:cNvGraphicFramePr>
            <a:graphicFrameLocks noGrp="1"/>
          </p:cNvGraphicFramePr>
          <p:nvPr>
            <p:extLst>
              <p:ext uri="{D42A27DB-BD31-4B8C-83A1-F6EECF244321}">
                <p14:modId xmlns:p14="http://schemas.microsoft.com/office/powerpoint/2010/main" val="2569782339"/>
              </p:ext>
            </p:extLst>
          </p:nvPr>
        </p:nvGraphicFramePr>
        <p:xfrm>
          <a:off x="361947" y="1856904"/>
          <a:ext cx="17564102" cy="7560838"/>
        </p:xfrm>
        <a:graphic>
          <a:graphicData uri="http://schemas.openxmlformats.org/drawingml/2006/table">
            <a:tbl>
              <a:tblPr firstRow="1" bandRow="1">
                <a:tableStyleId>{9D7B26C5-4107-4FEC-AEDC-1716B250A1EF}</a:tableStyleId>
              </a:tblPr>
              <a:tblGrid>
                <a:gridCol w="3524253">
                  <a:extLst>
                    <a:ext uri="{9D8B030D-6E8A-4147-A177-3AD203B41FA5}">
                      <a16:colId xmlns:a16="http://schemas.microsoft.com/office/drawing/2014/main" val="146808368"/>
                    </a:ext>
                  </a:extLst>
                </a:gridCol>
                <a:gridCol w="4648200">
                  <a:extLst>
                    <a:ext uri="{9D8B030D-6E8A-4147-A177-3AD203B41FA5}">
                      <a16:colId xmlns:a16="http://schemas.microsoft.com/office/drawing/2014/main" val="2571667461"/>
                    </a:ext>
                  </a:extLst>
                </a:gridCol>
                <a:gridCol w="4724400">
                  <a:extLst>
                    <a:ext uri="{9D8B030D-6E8A-4147-A177-3AD203B41FA5}">
                      <a16:colId xmlns:a16="http://schemas.microsoft.com/office/drawing/2014/main" val="201999986"/>
                    </a:ext>
                  </a:extLst>
                </a:gridCol>
                <a:gridCol w="4667249">
                  <a:extLst>
                    <a:ext uri="{9D8B030D-6E8A-4147-A177-3AD203B41FA5}">
                      <a16:colId xmlns:a16="http://schemas.microsoft.com/office/drawing/2014/main" val="4145531852"/>
                    </a:ext>
                  </a:extLst>
                </a:gridCol>
              </a:tblGrid>
              <a:tr h="808258">
                <a:tc>
                  <a:txBody>
                    <a:bodyPr/>
                    <a:lstStyle/>
                    <a:p>
                      <a:endParaRPr lang="en-US" sz="4800" dirty="0">
                        <a:latin typeface="Ebrima" panose="02000000000000000000" pitchFamily="2" charset="0"/>
                        <a:ea typeface="Ebrima" panose="02000000000000000000" pitchFamily="2" charset="0"/>
                        <a:cs typeface="Ebrima" panose="02000000000000000000" pitchFamily="2" charset="0"/>
                      </a:endParaRPr>
                    </a:p>
                  </a:txBody>
                  <a:tcPr/>
                </a:tc>
                <a:tc>
                  <a:txBody>
                    <a:bodyPr/>
                    <a:lstStyle/>
                    <a:p>
                      <a:r>
                        <a:rPr lang="en-US" sz="4800" dirty="0">
                          <a:latin typeface="Ebrima" panose="02000000000000000000" pitchFamily="2" charset="0"/>
                          <a:ea typeface="Ebrima" panose="02000000000000000000" pitchFamily="2" charset="0"/>
                          <a:cs typeface="Ebrima" panose="02000000000000000000" pitchFamily="2" charset="0"/>
                        </a:rPr>
                        <a:t>Robins</a:t>
                      </a:r>
                    </a:p>
                  </a:txBody>
                  <a:tcPr/>
                </a:tc>
                <a:tc>
                  <a:txBody>
                    <a:bodyPr/>
                    <a:lstStyle/>
                    <a:p>
                      <a:r>
                        <a:rPr lang="en-US" sz="4800" dirty="0"/>
                        <a:t>Kingfishers</a:t>
                      </a:r>
                      <a:endParaRPr lang="en-US" sz="4800" dirty="0">
                        <a:latin typeface="Ebrima" panose="02000000000000000000" pitchFamily="2" charset="0"/>
                        <a:ea typeface="Ebrima" panose="02000000000000000000" pitchFamily="2" charset="0"/>
                        <a:cs typeface="Ebrima" panose="02000000000000000000" pitchFamily="2" charset="0"/>
                      </a:endParaRPr>
                    </a:p>
                  </a:txBody>
                  <a:tcPr/>
                </a:tc>
                <a:tc>
                  <a:txBody>
                    <a:bodyPr/>
                    <a:lstStyle/>
                    <a:p>
                      <a:r>
                        <a:rPr lang="en-US" sz="4800" dirty="0">
                          <a:latin typeface="Ebrima" panose="02000000000000000000" pitchFamily="2" charset="0"/>
                          <a:ea typeface="Ebrima" panose="02000000000000000000" pitchFamily="2" charset="0"/>
                          <a:cs typeface="Ebrima" panose="02000000000000000000" pitchFamily="2" charset="0"/>
                        </a:rPr>
                        <a:t>Hummingbirds</a:t>
                      </a:r>
                    </a:p>
                  </a:txBody>
                  <a:tcPr/>
                </a:tc>
                <a:extLst>
                  <a:ext uri="{0D108BD9-81ED-4DB2-BD59-A6C34878D82A}">
                    <a16:rowId xmlns:a16="http://schemas.microsoft.com/office/drawing/2014/main" val="3589940342"/>
                  </a:ext>
                </a:extLst>
              </a:tr>
              <a:tr h="1154618">
                <a:tc>
                  <a:txBody>
                    <a:bodyPr/>
                    <a:lstStyle/>
                    <a:p>
                      <a:r>
                        <a:rPr lang="en-US" sz="4000" dirty="0">
                          <a:solidFill>
                            <a:schemeClr val="tx1"/>
                          </a:solidFill>
                        </a:rPr>
                        <a:t>PE Days</a:t>
                      </a:r>
                      <a:endParaRPr lang="en-US" sz="40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tc>
                  <a:txBody>
                    <a:bodyPr/>
                    <a:lstStyle/>
                    <a:p>
                      <a:r>
                        <a:rPr lang="en-US" sz="4000" dirty="0">
                          <a:solidFill>
                            <a:schemeClr val="tx1"/>
                          </a:solidFill>
                        </a:rPr>
                        <a:t>Monday &amp; Tuesday</a:t>
                      </a:r>
                      <a:endParaRPr lang="en-US" sz="4000" dirty="0">
                        <a:solidFill>
                          <a:schemeClr val="tx1"/>
                        </a:solidFill>
                        <a:latin typeface="Ebrima"/>
                        <a:ea typeface="Ebrima"/>
                        <a:cs typeface="Ebrima"/>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dirty="0">
                          <a:solidFill>
                            <a:schemeClr val="tx1"/>
                          </a:solidFill>
                        </a:rPr>
                        <a:t>Tuesday &amp; Thursday</a:t>
                      </a:r>
                      <a:endParaRPr lang="en-US" sz="40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tc>
                  <a:txBody>
                    <a:bodyPr/>
                    <a:lstStyle/>
                    <a:p>
                      <a:r>
                        <a:rPr lang="en-US" sz="4000" dirty="0">
                          <a:solidFill>
                            <a:schemeClr val="tx1"/>
                          </a:solidFill>
                          <a:latin typeface="Ebrima" panose="02000000000000000000" pitchFamily="2" charset="0"/>
                          <a:ea typeface="Ebrima" panose="02000000000000000000" pitchFamily="2" charset="0"/>
                          <a:cs typeface="Ebrima" panose="02000000000000000000" pitchFamily="2" charset="0"/>
                        </a:rPr>
                        <a:t>Tuesday &amp; Friday</a:t>
                      </a:r>
                    </a:p>
                  </a:txBody>
                  <a:tcPr/>
                </a:tc>
                <a:extLst>
                  <a:ext uri="{0D108BD9-81ED-4DB2-BD59-A6C34878D82A}">
                    <a16:rowId xmlns:a16="http://schemas.microsoft.com/office/drawing/2014/main" val="2387103629"/>
                  </a:ext>
                </a:extLst>
              </a:tr>
              <a:tr h="2245161">
                <a:tc>
                  <a:txBody>
                    <a:bodyPr/>
                    <a:lstStyle/>
                    <a:p>
                      <a:r>
                        <a:rPr lang="en-US" sz="4000" dirty="0">
                          <a:solidFill>
                            <a:schemeClr val="tx1"/>
                          </a:solidFill>
                        </a:rPr>
                        <a:t>PE uniform</a:t>
                      </a:r>
                      <a:endParaRPr lang="en-US" sz="40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tc gridSpan="3">
                  <a:txBody>
                    <a:bodyPr/>
                    <a:lstStyle/>
                    <a:p>
                      <a:r>
                        <a:rPr lang="en-US" sz="4000" dirty="0">
                          <a:solidFill>
                            <a:schemeClr val="tx1"/>
                          </a:solidFill>
                        </a:rPr>
                        <a:t>Black shorts</a:t>
                      </a:r>
                    </a:p>
                    <a:p>
                      <a:r>
                        <a:rPr lang="en-US" sz="4000" dirty="0">
                          <a:solidFill>
                            <a:schemeClr val="tx1"/>
                          </a:solidFill>
                        </a:rPr>
                        <a:t>White round necked T-shirt with or without school emblem</a:t>
                      </a:r>
                    </a:p>
                    <a:p>
                      <a:r>
                        <a:rPr lang="en-US" sz="4000" dirty="0">
                          <a:solidFill>
                            <a:schemeClr val="tx1"/>
                          </a:solidFill>
                        </a:rPr>
                        <a:t>Plimsolls for indoor PE &amp; trainers for outdoor PE</a:t>
                      </a:r>
                    </a:p>
                    <a:p>
                      <a:r>
                        <a:rPr lang="en-US" sz="4000" dirty="0">
                          <a:solidFill>
                            <a:schemeClr val="tx1"/>
                          </a:solidFill>
                          <a:latin typeface="Ebrima"/>
                          <a:ea typeface="Ebrima"/>
                          <a:cs typeface="Ebrima"/>
                        </a:rPr>
                        <a:t>Black tracksuits may be worn outside in Winter</a:t>
                      </a:r>
                    </a:p>
                  </a:txBody>
                  <a:tcPr/>
                </a:tc>
                <a:tc hMerge="1">
                  <a:txBody>
                    <a:bodyPr/>
                    <a:lstStyle/>
                    <a:p>
                      <a:endParaRPr lang="en-US" sz="48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tc hMerge="1">
                  <a:txBody>
                    <a:bodyPr/>
                    <a:lstStyle/>
                    <a:p>
                      <a:endParaRPr lang="en-US" sz="48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extLst>
                  <a:ext uri="{0D108BD9-81ED-4DB2-BD59-A6C34878D82A}">
                    <a16:rowId xmlns:a16="http://schemas.microsoft.com/office/drawing/2014/main" val="1429260621"/>
                  </a:ext>
                </a:extLst>
              </a:tr>
              <a:tr h="1526710">
                <a:tc>
                  <a:txBody>
                    <a:bodyPr/>
                    <a:lstStyle/>
                    <a:p>
                      <a:r>
                        <a:rPr lang="en-US" sz="4000" dirty="0">
                          <a:solidFill>
                            <a:schemeClr val="tx1"/>
                          </a:solidFill>
                        </a:rPr>
                        <a:t>Reading record</a:t>
                      </a:r>
                      <a:endParaRPr lang="en-US" sz="40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tc gridSpan="3">
                  <a:txBody>
                    <a:bodyPr/>
                    <a:lstStyle/>
                    <a:p>
                      <a:r>
                        <a:rPr lang="en-US" sz="4000" dirty="0">
                          <a:solidFill>
                            <a:schemeClr val="tx1"/>
                          </a:solidFill>
                        </a:rPr>
                        <a:t>Brought in daily with a comment.</a:t>
                      </a:r>
                      <a:endParaRPr lang="en-US" sz="4000" dirty="0">
                        <a:solidFill>
                          <a:schemeClr val="tx1"/>
                        </a:solidFill>
                        <a:latin typeface="Ebrima"/>
                        <a:ea typeface="Ebrima"/>
                        <a:cs typeface="Ebrima"/>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2143701"/>
                  </a:ext>
                </a:extLst>
              </a:tr>
              <a:tr h="1526710">
                <a:tc>
                  <a:txBody>
                    <a:bodyPr/>
                    <a:lstStyle/>
                    <a:p>
                      <a:r>
                        <a:rPr lang="en-US" sz="4000" dirty="0">
                          <a:solidFill>
                            <a:schemeClr val="tx1"/>
                          </a:solidFill>
                        </a:rPr>
                        <a:t>Homework</a:t>
                      </a:r>
                      <a:endParaRPr lang="en-US" sz="4000" dirty="0">
                        <a:solidFill>
                          <a:schemeClr val="tx1"/>
                        </a:solidFill>
                        <a:latin typeface="Ebrima" panose="02000000000000000000" pitchFamily="2" charset="0"/>
                        <a:ea typeface="Ebrima" panose="02000000000000000000" pitchFamily="2" charset="0"/>
                        <a:cs typeface="Ebrima" panose="02000000000000000000" pitchFamily="2" charset="0"/>
                      </a:endParaRPr>
                    </a:p>
                  </a:txBody>
                  <a:tcPr/>
                </a:tc>
                <a:tc gridSpan="3">
                  <a:txBody>
                    <a:bodyPr/>
                    <a:lstStyle/>
                    <a:p>
                      <a:r>
                        <a:rPr lang="en-US" sz="4000" dirty="0">
                          <a:solidFill>
                            <a:schemeClr val="tx1"/>
                          </a:solidFill>
                          <a:latin typeface="Ebrima"/>
                          <a:ea typeface="Ebrima"/>
                          <a:cs typeface="Ebrima"/>
                        </a:rPr>
                        <a:t>Topic work 6-times a year, 20-minutes reading daily, TTRS &amp; Reading Plus 3xweek for 10-mins, Magma Maths 1 x fortnight</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44068414"/>
                  </a:ext>
                </a:extLst>
              </a:tr>
            </a:tbl>
          </a:graphicData>
        </a:graphic>
      </p:graphicFrame>
    </p:spTree>
    <p:extLst>
      <p:ext uri="{BB962C8B-B14F-4D97-AF65-F5344CB8AC3E}">
        <p14:creationId xmlns:p14="http://schemas.microsoft.com/office/powerpoint/2010/main" val="1750679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440212"/>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3">
            <a:alphaModFix amt="46000"/>
          </a:blip>
          <a:srcRect/>
          <a:stretch>
            <a:fillRect/>
          </a:stretch>
        </p:blipFill>
        <p:spPr>
          <a:xfrm>
            <a:off x="4572000" y="2933700"/>
            <a:ext cx="8382000" cy="6769339"/>
          </a:xfrm>
          <a:prstGeom prst="rect">
            <a:avLst/>
          </a:prstGeom>
        </p:spPr>
      </p:pic>
      <p:sp>
        <p:nvSpPr>
          <p:cNvPr id="6" name="TextBox 6"/>
          <p:cNvSpPr txBox="1"/>
          <p:nvPr/>
        </p:nvSpPr>
        <p:spPr>
          <a:xfrm>
            <a:off x="2798559" y="777233"/>
            <a:ext cx="12690881" cy="885745"/>
          </a:xfrm>
          <a:prstGeom prst="rect">
            <a:avLst/>
          </a:prstGeom>
        </p:spPr>
        <p:txBody>
          <a:bodyPr wrap="square" lIns="0" tIns="0" rIns="0" bIns="0" rtlCol="0" anchor="t">
            <a:spAutoFit/>
          </a:bodyPr>
          <a:lstStyle/>
          <a:p>
            <a:pPr algn="ctr">
              <a:lnSpc>
                <a:spcPts val="7499"/>
              </a:lnSpc>
              <a:spcBef>
                <a:spcPct val="0"/>
              </a:spcBef>
            </a:pPr>
            <a:r>
              <a:rPr lang="en-US" sz="4999" b="1" spc="49" dirty="0">
                <a:solidFill>
                  <a:srgbClr val="FEFFFF"/>
                </a:solidFill>
                <a:latin typeface="Microsoft YaHei UI" panose="020B0503020204020204" pitchFamily="34" charset="-122"/>
                <a:ea typeface="Microsoft YaHei UI" panose="020B0503020204020204" pitchFamily="34" charset="-122"/>
              </a:rPr>
              <a:t>Helping from Home</a:t>
            </a:r>
          </a:p>
        </p:txBody>
      </p:sp>
      <p:sp>
        <p:nvSpPr>
          <p:cNvPr id="8" name="TextBox 7">
            <a:extLst>
              <a:ext uri="{FF2B5EF4-FFF2-40B4-BE49-F238E27FC236}">
                <a16:creationId xmlns:a16="http://schemas.microsoft.com/office/drawing/2014/main" id="{BCEBDFF5-8649-ACAB-30E9-706C4A18CF44}"/>
              </a:ext>
            </a:extLst>
          </p:cNvPr>
          <p:cNvSpPr txBox="1"/>
          <p:nvPr/>
        </p:nvSpPr>
        <p:spPr>
          <a:xfrm>
            <a:off x="166493" y="2933700"/>
            <a:ext cx="10345535" cy="6292877"/>
          </a:xfrm>
          <a:prstGeom prst="rect">
            <a:avLst/>
          </a:prstGeom>
        </p:spPr>
        <p:txBody>
          <a:bodyPr wrap="square" lIns="0" tIns="0" rIns="0" bIns="0" rtlCol="0" anchor="t">
            <a:spAutoFit/>
          </a:bodyPr>
          <a:lstStyle/>
          <a:p>
            <a:pPr>
              <a:lnSpc>
                <a:spcPts val="3770"/>
              </a:lnSpc>
              <a:spcBef>
                <a:spcPct val="0"/>
              </a:spcBef>
            </a:pPr>
            <a:r>
              <a:rPr lang="en-US" sz="4800" b="1" u="sng"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Maths</a:t>
            </a: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a:ea typeface="Ebrima"/>
                <a:cs typeface="Ebrima"/>
              </a:rPr>
              <a:t>Magma </a:t>
            </a:r>
            <a:r>
              <a:rPr lang="en-US" sz="4800" spc="25" dirty="0" err="1">
                <a:solidFill>
                  <a:schemeClr val="tx1">
                    <a:lumMod val="65000"/>
                    <a:lumOff val="35000"/>
                  </a:schemeClr>
                </a:solidFill>
                <a:latin typeface="Ebrima"/>
                <a:ea typeface="Ebrima"/>
                <a:cs typeface="Ebrima"/>
              </a:rPr>
              <a:t>Maths</a:t>
            </a:r>
            <a:r>
              <a:rPr lang="en-US" sz="4800" spc="25" dirty="0">
                <a:solidFill>
                  <a:schemeClr val="tx1">
                    <a:lumMod val="65000"/>
                    <a:lumOff val="35000"/>
                  </a:schemeClr>
                </a:solidFill>
                <a:latin typeface="Ebrima"/>
                <a:ea typeface="Ebrima"/>
                <a:cs typeface="Ebrima"/>
              </a:rPr>
              <a:t> and TTR</a:t>
            </a: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CGP books</a:t>
            </a: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b="1" u="sng"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Writing</a:t>
            </a: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a:ea typeface="Ebrima"/>
                <a:cs typeface="Ebrima"/>
              </a:rPr>
              <a:t>Descriptosaurus </a:t>
            </a:r>
            <a:endParaRPr lang="en-US" dirty="0">
              <a:solidFill>
                <a:schemeClr val="tx1">
                  <a:lumMod val="65000"/>
                  <a:lumOff val="35000"/>
                </a:schemeClr>
              </a:solidFill>
            </a:endParaRP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Explore the meaning of words</a:t>
            </a:r>
          </a:p>
          <a:p>
            <a:pPr algn="ctr">
              <a:lnSpc>
                <a:spcPts val="3770"/>
              </a:lnSpc>
              <a:spcBef>
                <a:spcPct val="0"/>
              </a:spcBef>
            </a:pPr>
            <a:endParaRPr lang="en-US" sz="2513" spc="25" dirty="0">
              <a:solidFill>
                <a:schemeClr val="tx1">
                  <a:lumMod val="65000"/>
                  <a:lumOff val="35000"/>
                </a:schemeClr>
              </a:solidFill>
              <a:latin typeface="Montserrat Light Bold"/>
            </a:endParaRPr>
          </a:p>
          <a:p>
            <a:pPr algn="ctr">
              <a:lnSpc>
                <a:spcPts val="3770"/>
              </a:lnSpc>
              <a:spcBef>
                <a:spcPct val="0"/>
              </a:spcBef>
            </a:pPr>
            <a:endParaRPr lang="en-US" sz="2513" spc="25" dirty="0">
              <a:solidFill>
                <a:schemeClr val="tx1">
                  <a:lumMod val="65000"/>
                  <a:lumOff val="35000"/>
                </a:schemeClr>
              </a:solidFill>
              <a:latin typeface="Montserrat Light Bold"/>
            </a:endParaRPr>
          </a:p>
        </p:txBody>
      </p:sp>
      <p:pic>
        <p:nvPicPr>
          <p:cNvPr id="1030" name="Picture 6" descr="The UK's Favourite Educational Books | CGP Books">
            <a:extLst>
              <a:ext uri="{FF2B5EF4-FFF2-40B4-BE49-F238E27FC236}">
                <a16:creationId xmlns:a16="http://schemas.microsoft.com/office/drawing/2014/main" id="{7BE7A234-DB02-02E5-5DB8-5716A7050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365" y="4686300"/>
            <a:ext cx="1228833" cy="13056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143D4D3-0BBD-C9ED-FAAC-E6A87DB67370}"/>
              </a:ext>
            </a:extLst>
          </p:cNvPr>
          <p:cNvSpPr txBox="1"/>
          <p:nvPr/>
        </p:nvSpPr>
        <p:spPr>
          <a:xfrm>
            <a:off x="10530373" y="2733853"/>
            <a:ext cx="7591134" cy="9216754"/>
          </a:xfrm>
          <a:prstGeom prst="rect">
            <a:avLst/>
          </a:prstGeom>
        </p:spPr>
        <p:txBody>
          <a:bodyPr wrap="square" lIns="0" tIns="0" rIns="0" bIns="0" rtlCol="0" anchor="t">
            <a:spAutoFit/>
          </a:bodyPr>
          <a:lstStyle/>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b="1" u="sng"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Reading</a:t>
            </a: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Asking questions about the texts</a:t>
            </a: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Take turns to read together with your child</a:t>
            </a: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r>
              <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rPr>
              <a:t>Ideas: </a:t>
            </a:r>
            <a:r>
              <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hlinkClick r:id="rId5"/>
              </a:rPr>
              <a:t>https://www.booktrust.org.uk/books-and-reading/tips-and-advice/reading-tips/</a:t>
            </a: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nSpc>
                <a:spcPts val="3770"/>
              </a:lnSpc>
              <a:spcBef>
                <a:spcPct val="0"/>
              </a:spcBef>
            </a:pPr>
            <a:endParaRPr lang="en-US" sz="4800" spc="25" dirty="0">
              <a:solidFill>
                <a:schemeClr val="tx1">
                  <a:lumMod val="65000"/>
                  <a:lumOff val="35000"/>
                </a:schemeClr>
              </a:solidFill>
              <a:latin typeface="Ebrima" panose="02000000000000000000" pitchFamily="2" charset="0"/>
              <a:ea typeface="Ebrima" panose="02000000000000000000" pitchFamily="2" charset="0"/>
              <a:cs typeface="Ebrima" panose="02000000000000000000" pitchFamily="2" charset="0"/>
            </a:endParaRPr>
          </a:p>
          <a:p>
            <a:pPr algn="ctr">
              <a:lnSpc>
                <a:spcPts val="3770"/>
              </a:lnSpc>
              <a:spcBef>
                <a:spcPct val="0"/>
              </a:spcBef>
            </a:pPr>
            <a:endParaRPr lang="en-US" sz="2513" spc="25" dirty="0">
              <a:solidFill>
                <a:schemeClr val="tx1">
                  <a:lumMod val="65000"/>
                  <a:lumOff val="35000"/>
                </a:schemeClr>
              </a:solidFill>
              <a:latin typeface="Montserrat Light Bold"/>
            </a:endParaRPr>
          </a:p>
          <a:p>
            <a:pPr algn="ctr">
              <a:lnSpc>
                <a:spcPts val="3770"/>
              </a:lnSpc>
              <a:spcBef>
                <a:spcPct val="0"/>
              </a:spcBef>
            </a:pPr>
            <a:endParaRPr lang="en-US" sz="2513" spc="25" dirty="0">
              <a:solidFill>
                <a:schemeClr val="tx1">
                  <a:lumMod val="65000"/>
                  <a:lumOff val="35000"/>
                </a:schemeClr>
              </a:solidFill>
              <a:latin typeface="Montserrat Light Bold"/>
            </a:endParaRPr>
          </a:p>
        </p:txBody>
      </p:sp>
    </p:spTree>
    <p:extLst>
      <p:ext uri="{BB962C8B-B14F-4D97-AF65-F5344CB8AC3E}">
        <p14:creationId xmlns:p14="http://schemas.microsoft.com/office/powerpoint/2010/main" val="2815988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440212"/>
          </a:xfrm>
          <a:prstGeom prst="rect">
            <a:avLst/>
          </a:prstGeom>
          <a:solidFill>
            <a:srgbClr val="6B948C">
              <a:alpha val="80784"/>
            </a:srgbClr>
          </a:solidFill>
        </p:spPr>
        <p:txBody>
          <a:bodyPr/>
          <a:lstStyle/>
          <a:p>
            <a:endParaRPr lang="en-GB"/>
          </a:p>
        </p:txBody>
      </p:sp>
      <p:sp>
        <p:nvSpPr>
          <p:cNvPr id="4" name="TextBox 4"/>
          <p:cNvSpPr txBox="1"/>
          <p:nvPr/>
        </p:nvSpPr>
        <p:spPr>
          <a:xfrm>
            <a:off x="381001" y="337519"/>
            <a:ext cx="17525998" cy="913712"/>
          </a:xfrm>
          <a:prstGeom prst="rect">
            <a:avLst/>
          </a:prstGeom>
        </p:spPr>
        <p:txBody>
          <a:bodyPr wrap="square" lIns="0" tIns="0" rIns="0" bIns="0" rtlCol="0" anchor="t">
            <a:spAutoFit/>
          </a:bodyPr>
          <a:lstStyle/>
          <a:p>
            <a:pPr algn="ctr">
              <a:lnSpc>
                <a:spcPts val="7499"/>
              </a:lnSpc>
              <a:spcBef>
                <a:spcPct val="0"/>
              </a:spcBef>
            </a:pPr>
            <a:r>
              <a:rPr lang="en-US" sz="4999" spc="49" dirty="0">
                <a:solidFill>
                  <a:srgbClr val="FEFFFF"/>
                </a:solidFill>
                <a:latin typeface="ISHALinkpen Join" panose="03050602040000000000" pitchFamily="66" charset="0"/>
                <a:ea typeface="ISHALinkpen Join" panose="03050602040000000000" pitchFamily="66" charset="0"/>
              </a:rPr>
              <a:t>Supporting your child during Year 3!</a:t>
            </a:r>
          </a:p>
        </p:txBody>
      </p:sp>
      <p:sp>
        <p:nvSpPr>
          <p:cNvPr id="7" name="TextBox 6">
            <a:extLst>
              <a:ext uri="{FF2B5EF4-FFF2-40B4-BE49-F238E27FC236}">
                <a16:creationId xmlns:a16="http://schemas.microsoft.com/office/drawing/2014/main" id="{15E8F828-8A01-93CC-CDCE-4540C6AE9D55}"/>
              </a:ext>
            </a:extLst>
          </p:cNvPr>
          <p:cNvSpPr txBox="1"/>
          <p:nvPr/>
        </p:nvSpPr>
        <p:spPr>
          <a:xfrm>
            <a:off x="346954" y="2762329"/>
            <a:ext cx="18141548" cy="6001643"/>
          </a:xfrm>
          <a:prstGeom prst="rect">
            <a:avLst/>
          </a:prstGeom>
          <a:noFill/>
        </p:spPr>
        <p:txBody>
          <a:bodyPr wrap="square">
            <a:spAutoFit/>
          </a:bodyPr>
          <a:lstStyle/>
          <a:p>
            <a:pPr marL="114300" indent="0">
              <a:buNone/>
            </a:pPr>
            <a:r>
              <a:rPr lang="en-GB" sz="3200" dirty="0"/>
              <a:t>Firstly, a positive attitude goes a long way. Give them as much encouragement and support as you can (but we don’t need to tell you that)!</a:t>
            </a:r>
          </a:p>
          <a:p>
            <a:pPr marL="114300" indent="0">
              <a:buNone/>
            </a:pPr>
            <a:endParaRPr lang="en-GB" sz="3200" dirty="0"/>
          </a:p>
          <a:p>
            <a:pPr marL="114300" indent="0">
              <a:buNone/>
            </a:pPr>
            <a:r>
              <a:rPr lang="en-GB" sz="3200" dirty="0"/>
              <a:t>Tips:</a:t>
            </a:r>
          </a:p>
          <a:p>
            <a:pPr marL="457200" indent="-457200">
              <a:buFont typeface="Arial" panose="020B0604020202020204" pitchFamily="34" charset="0"/>
              <a:buChar char="•"/>
            </a:pPr>
            <a:r>
              <a:rPr lang="en-GB" sz="3200" dirty="0"/>
              <a:t>Read every day and ask questions about the book. </a:t>
            </a:r>
          </a:p>
          <a:p>
            <a:pPr marL="457200" indent="-457200">
              <a:buFont typeface="Arial" panose="020B0604020202020204" pitchFamily="34" charset="0"/>
              <a:buChar char="•"/>
            </a:pPr>
            <a:r>
              <a:rPr lang="en-GB" sz="3200" dirty="0"/>
              <a:t>Practise Times tables daily</a:t>
            </a:r>
          </a:p>
          <a:p>
            <a:pPr marL="457200" indent="-457200">
              <a:buFont typeface="Arial" panose="020B0604020202020204" pitchFamily="34" charset="0"/>
              <a:buChar char="•"/>
            </a:pPr>
            <a:r>
              <a:rPr lang="en-GB" sz="3200" dirty="0"/>
              <a:t>Talk to your child’s class teacher if you have any concerns rather than worry your child.</a:t>
            </a:r>
          </a:p>
          <a:p>
            <a:pPr marL="457200" indent="-457200">
              <a:buFont typeface="Arial" panose="020B0604020202020204" pitchFamily="34" charset="0"/>
              <a:buChar char="•"/>
            </a:pPr>
            <a:r>
              <a:rPr lang="en-GB" sz="3200" dirty="0"/>
              <a:t>Encourage your child to talk to their teacher or a trusted adult (including yourself) about their anxieties. Don’t forget that a small amount of anxiety is normal and not harmful.</a:t>
            </a:r>
          </a:p>
          <a:p>
            <a:pPr marL="457200" indent="-457200">
              <a:buFont typeface="Arial" panose="020B0604020202020204" pitchFamily="34" charset="0"/>
              <a:buChar char="•"/>
            </a:pPr>
            <a:r>
              <a:rPr lang="en-GB" sz="3200" dirty="0"/>
              <a:t>Give your child a quiet, distraction free space to complete homework or study.</a:t>
            </a:r>
          </a:p>
          <a:p>
            <a:pPr marL="457200" indent="-457200">
              <a:buFont typeface="Arial" panose="020B0604020202020204" pitchFamily="34" charset="0"/>
              <a:buChar char="•"/>
            </a:pPr>
            <a:r>
              <a:rPr lang="en-GB" sz="3200" dirty="0"/>
              <a:t>Give your child time to go outside and reduce screen time.</a:t>
            </a:r>
          </a:p>
          <a:p>
            <a:pPr marL="457200" indent="-457200">
              <a:buFont typeface="Arial" panose="020B0604020202020204" pitchFamily="34" charset="0"/>
              <a:buChar char="•"/>
            </a:pPr>
            <a:r>
              <a:rPr lang="en-GB" sz="3200" dirty="0"/>
              <a:t>Ensure your child is eating and drinking well and getting a good amount of sleep.</a:t>
            </a:r>
          </a:p>
        </p:txBody>
      </p:sp>
    </p:spTree>
    <p:extLst>
      <p:ext uri="{BB962C8B-B14F-4D97-AF65-F5344CB8AC3E}">
        <p14:creationId xmlns:p14="http://schemas.microsoft.com/office/powerpoint/2010/main" val="3463907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970" y="-1"/>
            <a:ext cx="18288000" cy="1790701"/>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3">
            <a:alphaModFix amt="46000"/>
          </a:blip>
          <a:srcRect/>
          <a:stretch>
            <a:fillRect/>
          </a:stretch>
        </p:blipFill>
        <p:spPr>
          <a:xfrm>
            <a:off x="4952999" y="2440211"/>
            <a:ext cx="8382000" cy="6769339"/>
          </a:xfrm>
          <a:prstGeom prst="rect">
            <a:avLst/>
          </a:prstGeom>
        </p:spPr>
      </p:pic>
      <p:sp>
        <p:nvSpPr>
          <p:cNvPr id="6" name="TextBox 6"/>
          <p:cNvSpPr txBox="1"/>
          <p:nvPr/>
        </p:nvSpPr>
        <p:spPr>
          <a:xfrm>
            <a:off x="2626513" y="452348"/>
            <a:ext cx="12690881" cy="906338"/>
          </a:xfrm>
          <a:prstGeom prst="rect">
            <a:avLst/>
          </a:prstGeom>
        </p:spPr>
        <p:txBody>
          <a:bodyPr wrap="square" lIns="0" tIns="0" rIns="0" bIns="0" rtlCol="0" anchor="t">
            <a:spAutoFit/>
          </a:bodyPr>
          <a:lstStyle/>
          <a:p>
            <a:pPr algn="ctr">
              <a:lnSpc>
                <a:spcPts val="7498"/>
              </a:lnSpc>
              <a:spcBef>
                <a:spcPct val="0"/>
              </a:spcBef>
            </a:pPr>
            <a:r>
              <a:rPr lang="en-US" sz="6000" spc="49" dirty="0">
                <a:solidFill>
                  <a:srgbClr val="FEFFFF"/>
                </a:solidFill>
                <a:latin typeface="Microsoft YaHei UI" panose="020B0503020204020204" pitchFamily="34" charset="-122"/>
                <a:ea typeface="Microsoft YaHei UI" panose="020B0503020204020204" pitchFamily="34" charset="-122"/>
              </a:rPr>
              <a:t>We Welcome Your Feedback!</a:t>
            </a:r>
            <a:endParaRPr lang="en-US" sz="2400" dirty="0">
              <a:latin typeface="Microsoft YaHei UI" panose="020B0503020204020204" pitchFamily="34" charset="-122"/>
              <a:ea typeface="Microsoft YaHei UI" panose="020B0503020204020204" pitchFamily="34" charset="-122"/>
            </a:endParaRPr>
          </a:p>
        </p:txBody>
      </p:sp>
      <p:sp>
        <p:nvSpPr>
          <p:cNvPr id="7" name="TextBox 6">
            <a:extLst>
              <a:ext uri="{FF2B5EF4-FFF2-40B4-BE49-F238E27FC236}">
                <a16:creationId xmlns:a16="http://schemas.microsoft.com/office/drawing/2014/main" id="{7369D067-3647-35DE-5733-B866075ED9D1}"/>
              </a:ext>
            </a:extLst>
          </p:cNvPr>
          <p:cNvSpPr txBox="1"/>
          <p:nvPr/>
        </p:nvSpPr>
        <p:spPr>
          <a:xfrm>
            <a:off x="457198" y="2505429"/>
            <a:ext cx="17029509" cy="7201972"/>
          </a:xfrm>
          <a:prstGeom prst="rect">
            <a:avLst/>
          </a:prstGeom>
          <a:noFill/>
        </p:spPr>
        <p:txBody>
          <a:bodyPr wrap="square" lIns="91440" tIns="45720" rIns="91440" bIns="45720" rtlCol="0" anchor="t">
            <a:spAutoFit/>
          </a:bodyPr>
          <a:lstStyle/>
          <a:p>
            <a:pPr algn="ctr"/>
            <a:r>
              <a:rPr lang="en-GB" sz="6600" dirty="0">
                <a:latin typeface="Ebrima"/>
                <a:ea typeface="Ebrima"/>
                <a:cs typeface="Ebrima"/>
              </a:rPr>
              <a:t>Class teacher</a:t>
            </a:r>
            <a:endParaRPr lang="en-GB" sz="6600" dirty="0">
              <a:latin typeface="Ebrima" panose="02000000000000000000" pitchFamily="2" charset="0"/>
              <a:ea typeface="Ebrima" panose="02000000000000000000" pitchFamily="2" charset="0"/>
              <a:cs typeface="Ebrima" panose="02000000000000000000" pitchFamily="2" charset="0"/>
            </a:endParaRPr>
          </a:p>
          <a:p>
            <a:endParaRPr lang="en-GB" sz="6600" dirty="0">
              <a:latin typeface="Ebrima"/>
              <a:ea typeface="Ebrima"/>
              <a:cs typeface="Ebrima"/>
            </a:endParaRPr>
          </a:p>
          <a:p>
            <a:pPr algn="ctr"/>
            <a:r>
              <a:rPr lang="en-GB" sz="6600" dirty="0">
                <a:latin typeface="Ebrima"/>
                <a:ea typeface="Ebrima"/>
                <a:cs typeface="Ebrima"/>
              </a:rPr>
              <a:t>Mr Forrest (Phase Lead)</a:t>
            </a:r>
            <a:endParaRPr lang="en-GB" sz="6600" dirty="0">
              <a:latin typeface="Ebrima" panose="02000000000000000000" pitchFamily="2" charset="0"/>
              <a:ea typeface="Ebrima" panose="02000000000000000000" pitchFamily="2" charset="0"/>
              <a:cs typeface="Ebrima" panose="02000000000000000000" pitchFamily="2" charset="0"/>
            </a:endParaRPr>
          </a:p>
          <a:p>
            <a:endParaRPr lang="en-GB" sz="6600" dirty="0">
              <a:latin typeface="Ebrima"/>
              <a:ea typeface="Ebrima"/>
              <a:cs typeface="Ebrima"/>
            </a:endParaRPr>
          </a:p>
          <a:p>
            <a:pPr algn="ctr"/>
            <a:r>
              <a:rPr lang="en-GB" sz="6600" dirty="0">
                <a:latin typeface="Ebrima"/>
                <a:ea typeface="Ebrima"/>
                <a:cs typeface="Ebrima"/>
              </a:rPr>
              <a:t>Mrs Wady (DHTI) / Mrs Riley (DHTC)</a:t>
            </a:r>
          </a:p>
          <a:p>
            <a:endParaRPr lang="en-GB" sz="6600" dirty="0">
              <a:latin typeface="Ebrima"/>
              <a:ea typeface="Ebrima"/>
              <a:cs typeface="Ebrima"/>
            </a:endParaRPr>
          </a:p>
          <a:p>
            <a:pPr algn="ctr"/>
            <a:r>
              <a:rPr lang="en-GB" sz="6600" dirty="0">
                <a:latin typeface="Ebrima"/>
                <a:ea typeface="Ebrima"/>
                <a:cs typeface="Ebrima"/>
              </a:rPr>
              <a:t>Miss Yiannadji (Headteacher)</a:t>
            </a:r>
          </a:p>
        </p:txBody>
      </p:sp>
      <p:sp>
        <p:nvSpPr>
          <p:cNvPr id="10" name="Arrow: Down 9">
            <a:extLst>
              <a:ext uri="{FF2B5EF4-FFF2-40B4-BE49-F238E27FC236}">
                <a16:creationId xmlns:a16="http://schemas.microsoft.com/office/drawing/2014/main" id="{61C5B919-ED7E-7CD7-97E1-F9F83BE39D77}"/>
              </a:ext>
            </a:extLst>
          </p:cNvPr>
          <p:cNvSpPr/>
          <p:nvPr/>
        </p:nvSpPr>
        <p:spPr>
          <a:xfrm>
            <a:off x="8057553" y="3676071"/>
            <a:ext cx="914400" cy="91440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4C55BD5A-4E9D-708D-43F5-B8D6EA3F8666}"/>
              </a:ext>
            </a:extLst>
          </p:cNvPr>
          <p:cNvSpPr/>
          <p:nvPr/>
        </p:nvSpPr>
        <p:spPr>
          <a:xfrm>
            <a:off x="5638800" y="5824880"/>
            <a:ext cx="914400" cy="91440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87C5629F-56C4-A2A8-6033-5C0E1DD8A4A7}"/>
              </a:ext>
            </a:extLst>
          </p:cNvPr>
          <p:cNvSpPr/>
          <p:nvPr/>
        </p:nvSpPr>
        <p:spPr>
          <a:xfrm>
            <a:off x="12192000" y="5824880"/>
            <a:ext cx="914400" cy="91440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5EE5798A-13BA-D233-3D74-20E62BCC7FE2}"/>
              </a:ext>
            </a:extLst>
          </p:cNvPr>
          <p:cNvSpPr/>
          <p:nvPr/>
        </p:nvSpPr>
        <p:spPr>
          <a:xfrm>
            <a:off x="8514753" y="7806902"/>
            <a:ext cx="914400" cy="91440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8B22BC73-3A68-00BB-0B37-266B5F955D11}"/>
              </a:ext>
            </a:extLst>
          </p:cNvPr>
          <p:cNvPicPr>
            <a:picLocks noChangeAspect="1"/>
          </p:cNvPicPr>
          <p:nvPr/>
        </p:nvPicPr>
        <p:blipFill>
          <a:blip r:embed="rId4"/>
          <a:stretch>
            <a:fillRect/>
          </a:stretch>
        </p:blipFill>
        <p:spPr>
          <a:xfrm>
            <a:off x="15962477" y="5819989"/>
            <a:ext cx="1638529" cy="1838582"/>
          </a:xfrm>
          <a:prstGeom prst="rect">
            <a:avLst/>
          </a:prstGeom>
        </p:spPr>
      </p:pic>
      <p:pic>
        <p:nvPicPr>
          <p:cNvPr id="17" name="Picture 16">
            <a:extLst>
              <a:ext uri="{FF2B5EF4-FFF2-40B4-BE49-F238E27FC236}">
                <a16:creationId xmlns:a16="http://schemas.microsoft.com/office/drawing/2014/main" id="{99243210-FF76-F554-CABF-3037C370CA0B}"/>
              </a:ext>
            </a:extLst>
          </p:cNvPr>
          <p:cNvPicPr>
            <a:picLocks noChangeAspect="1"/>
          </p:cNvPicPr>
          <p:nvPr/>
        </p:nvPicPr>
        <p:blipFill>
          <a:blip r:embed="rId5"/>
          <a:stretch>
            <a:fillRect/>
          </a:stretch>
        </p:blipFill>
        <p:spPr>
          <a:xfrm>
            <a:off x="631678" y="5676900"/>
            <a:ext cx="1257475" cy="1848108"/>
          </a:xfrm>
          <a:prstGeom prst="rect">
            <a:avLst/>
          </a:prstGeom>
        </p:spPr>
      </p:pic>
      <p:pic>
        <p:nvPicPr>
          <p:cNvPr id="19" name="Picture 18">
            <a:extLst>
              <a:ext uri="{FF2B5EF4-FFF2-40B4-BE49-F238E27FC236}">
                <a16:creationId xmlns:a16="http://schemas.microsoft.com/office/drawing/2014/main" id="{3DB0A35E-8F66-E4A1-348D-45F3DA513EF8}"/>
              </a:ext>
            </a:extLst>
          </p:cNvPr>
          <p:cNvPicPr>
            <a:picLocks noChangeAspect="1"/>
          </p:cNvPicPr>
          <p:nvPr/>
        </p:nvPicPr>
        <p:blipFill>
          <a:blip r:embed="rId6"/>
          <a:stretch>
            <a:fillRect/>
          </a:stretch>
        </p:blipFill>
        <p:spPr>
          <a:xfrm>
            <a:off x="2068077" y="7877133"/>
            <a:ext cx="1351956" cy="1957519"/>
          </a:xfrm>
          <a:prstGeom prst="rect">
            <a:avLst/>
          </a:prstGeom>
        </p:spPr>
      </p:pic>
    </p:spTree>
    <p:extLst>
      <p:ext uri="{BB962C8B-B14F-4D97-AF65-F5344CB8AC3E}">
        <p14:creationId xmlns:p14="http://schemas.microsoft.com/office/powerpoint/2010/main" val="3194139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9929"/>
            <a:ext cx="18288000" cy="2440212"/>
          </a:xfrm>
          <a:prstGeom prst="rect">
            <a:avLst/>
          </a:prstGeom>
          <a:solidFill>
            <a:srgbClr val="6B948C">
              <a:alpha val="80784"/>
            </a:srgbClr>
          </a:solidFill>
        </p:spPr>
        <p:txBody>
          <a:bodyPr/>
          <a:lstStyle/>
          <a:p>
            <a:endParaRPr lang="en-GB"/>
          </a:p>
        </p:txBody>
      </p:sp>
      <p:sp>
        <p:nvSpPr>
          <p:cNvPr id="6" name="TextBox 6"/>
          <p:cNvSpPr txBox="1"/>
          <p:nvPr/>
        </p:nvSpPr>
        <p:spPr>
          <a:xfrm>
            <a:off x="2798559" y="777233"/>
            <a:ext cx="12690881" cy="906338"/>
          </a:xfrm>
          <a:prstGeom prst="rect">
            <a:avLst/>
          </a:prstGeom>
        </p:spPr>
        <p:txBody>
          <a:bodyPr wrap="square" lIns="0" tIns="0" rIns="0" bIns="0" rtlCol="0" anchor="t">
            <a:spAutoFit/>
          </a:bodyPr>
          <a:lstStyle/>
          <a:p>
            <a:pPr algn="ctr">
              <a:lnSpc>
                <a:spcPts val="7498"/>
              </a:lnSpc>
              <a:spcBef>
                <a:spcPct val="0"/>
              </a:spcBef>
            </a:pPr>
            <a:r>
              <a:rPr lang="en-US" sz="6000" b="1" spc="49" dirty="0">
                <a:solidFill>
                  <a:srgbClr val="FEFFFF"/>
                </a:solidFill>
                <a:latin typeface="Microsoft YaHei UI" panose="020B0503020204020204" pitchFamily="34" charset="-122"/>
                <a:ea typeface="Microsoft YaHei UI" panose="020B0503020204020204" pitchFamily="34" charset="-122"/>
              </a:rPr>
              <a:t>Questions?</a:t>
            </a:r>
            <a:endParaRPr lang="en-US" sz="2400" b="1" dirty="0">
              <a:latin typeface="Microsoft YaHei UI" panose="020B0503020204020204" pitchFamily="34" charset="-122"/>
              <a:ea typeface="Microsoft YaHei UI" panose="020B0503020204020204" pitchFamily="34" charset="-122"/>
            </a:endParaRPr>
          </a:p>
        </p:txBody>
      </p:sp>
      <p:pic>
        <p:nvPicPr>
          <p:cNvPr id="2050" name="Picture 2" descr="Clipart Question Mark at GetDrawings | Free download">
            <a:extLst>
              <a:ext uri="{FF2B5EF4-FFF2-40B4-BE49-F238E27FC236}">
                <a16:creationId xmlns:a16="http://schemas.microsoft.com/office/drawing/2014/main" id="{C151B08E-D4BA-C95E-66DE-59187A9793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0985" y="3467100"/>
            <a:ext cx="3718571" cy="58133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questions">
            <a:extLst>
              <a:ext uri="{FF2B5EF4-FFF2-40B4-BE49-F238E27FC236}">
                <a16:creationId xmlns:a16="http://schemas.microsoft.com/office/drawing/2014/main" id="{A72992D5-6483-976E-E6EF-5B6335316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029" y="3467100"/>
            <a:ext cx="5181600" cy="5329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050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9929"/>
            <a:ext cx="18288000" cy="2440212"/>
          </a:xfrm>
          <a:prstGeom prst="rect">
            <a:avLst/>
          </a:prstGeom>
          <a:solidFill>
            <a:srgbClr val="6B948C">
              <a:alpha val="80784"/>
            </a:srgbClr>
          </a:solidFill>
        </p:spPr>
        <p:txBody>
          <a:bodyPr/>
          <a:lstStyle/>
          <a:p>
            <a:endParaRPr lang="en-GB"/>
          </a:p>
        </p:txBody>
      </p:sp>
      <p:sp>
        <p:nvSpPr>
          <p:cNvPr id="6" name="TextBox 6"/>
          <p:cNvSpPr txBox="1"/>
          <p:nvPr/>
        </p:nvSpPr>
        <p:spPr>
          <a:xfrm>
            <a:off x="2798559" y="777233"/>
            <a:ext cx="12690881" cy="906338"/>
          </a:xfrm>
          <a:prstGeom prst="rect">
            <a:avLst/>
          </a:prstGeom>
        </p:spPr>
        <p:txBody>
          <a:bodyPr wrap="square" lIns="0" tIns="0" rIns="0" bIns="0" rtlCol="0" anchor="t">
            <a:spAutoFit/>
          </a:bodyPr>
          <a:lstStyle/>
          <a:p>
            <a:pPr algn="ctr">
              <a:lnSpc>
                <a:spcPts val="7498"/>
              </a:lnSpc>
              <a:spcBef>
                <a:spcPct val="0"/>
              </a:spcBef>
            </a:pPr>
            <a:r>
              <a:rPr lang="en-US" sz="6000" b="1" spc="49" dirty="0">
                <a:solidFill>
                  <a:srgbClr val="FEFFFF"/>
                </a:solidFill>
                <a:latin typeface="Microsoft YaHei UI" panose="020B0503020204020204" pitchFamily="34" charset="-122"/>
                <a:ea typeface="Microsoft YaHei UI" panose="020B0503020204020204" pitchFamily="34" charset="-122"/>
              </a:rPr>
              <a:t>Thank you!</a:t>
            </a:r>
            <a:endParaRPr lang="en-US" sz="2400" b="1"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503537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790700"/>
          </a:xfrm>
          <a:prstGeom prst="rect">
            <a:avLst/>
          </a:prstGeom>
          <a:solidFill>
            <a:srgbClr val="6B948C">
              <a:alpha val="80784"/>
            </a:srgbClr>
          </a:solidFill>
        </p:spPr>
        <p:txBody>
          <a:bodyPr/>
          <a:lstStyle/>
          <a:p>
            <a:endParaRPr lang="en-GB"/>
          </a:p>
        </p:txBody>
      </p:sp>
      <p:sp>
        <p:nvSpPr>
          <p:cNvPr id="6" name="TextBox 6"/>
          <p:cNvSpPr txBox="1"/>
          <p:nvPr/>
        </p:nvSpPr>
        <p:spPr>
          <a:xfrm>
            <a:off x="2590800" y="452477"/>
            <a:ext cx="12690881" cy="885745"/>
          </a:xfrm>
          <a:prstGeom prst="rect">
            <a:avLst/>
          </a:prstGeom>
        </p:spPr>
        <p:txBody>
          <a:bodyPr wrap="square" lIns="0" tIns="0" rIns="0" bIns="0" rtlCol="0" anchor="t">
            <a:spAutoFit/>
          </a:bodyPr>
          <a:lstStyle/>
          <a:p>
            <a:pPr algn="ctr">
              <a:lnSpc>
                <a:spcPts val="7499"/>
              </a:lnSpc>
              <a:spcBef>
                <a:spcPct val="0"/>
              </a:spcBef>
            </a:pPr>
            <a:r>
              <a:rPr lang="en-US" sz="4999" b="1" spc="49" dirty="0">
                <a:solidFill>
                  <a:srgbClr val="FEFFFF"/>
                </a:solidFill>
                <a:latin typeface="Microsoft YaHei UI" panose="020B0503020204020204" pitchFamily="34" charset="-122"/>
                <a:ea typeface="Microsoft YaHei UI" panose="020B0503020204020204" pitchFamily="34" charset="-122"/>
              </a:rPr>
              <a:t>Gratitude</a:t>
            </a:r>
          </a:p>
        </p:txBody>
      </p:sp>
      <p:sp>
        <p:nvSpPr>
          <p:cNvPr id="5" name="TextBox 4">
            <a:extLst>
              <a:ext uri="{FF2B5EF4-FFF2-40B4-BE49-F238E27FC236}">
                <a16:creationId xmlns:a16="http://schemas.microsoft.com/office/drawing/2014/main" id="{20B5F302-C7E0-C114-DC80-F4B7FEC66441}"/>
              </a:ext>
            </a:extLst>
          </p:cNvPr>
          <p:cNvSpPr txBox="1"/>
          <p:nvPr/>
        </p:nvSpPr>
        <p:spPr>
          <a:xfrm>
            <a:off x="457200" y="1758461"/>
            <a:ext cx="10058400" cy="3785652"/>
          </a:xfrm>
          <a:prstGeom prst="rect">
            <a:avLst/>
          </a:prstGeom>
          <a:noFill/>
        </p:spPr>
        <p:txBody>
          <a:bodyPr wrap="square">
            <a:spAutoFit/>
          </a:bodyPr>
          <a:lstStyle/>
          <a:p>
            <a:r>
              <a:rPr lang="en-GB" sz="4800" dirty="0"/>
              <a:t>"Thank you for your invaluable support throughout your child’s start of their Year 3 journey.   Your partnership has made a lasting impact on their learning and growth."</a:t>
            </a:r>
            <a:endParaRPr lang="en-GB" sz="4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C900A76-5C0E-12CE-1A79-9B2C0516777E}"/>
              </a:ext>
            </a:extLst>
          </p:cNvPr>
          <p:cNvPicPr>
            <a:picLocks noChangeAspect="1"/>
          </p:cNvPicPr>
          <p:nvPr/>
        </p:nvPicPr>
        <p:blipFill>
          <a:blip r:embed="rId3"/>
          <a:stretch>
            <a:fillRect/>
          </a:stretch>
        </p:blipFill>
        <p:spPr>
          <a:xfrm>
            <a:off x="11430000" y="1790699"/>
            <a:ext cx="5562600" cy="844801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9929"/>
            <a:ext cx="18288000" cy="2440212"/>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3">
            <a:alphaModFix amt="46000"/>
          </a:blip>
          <a:srcRect/>
          <a:stretch>
            <a:fillRect/>
          </a:stretch>
        </p:blipFill>
        <p:spPr>
          <a:xfrm>
            <a:off x="3242856" y="2290252"/>
            <a:ext cx="8382000" cy="6769339"/>
          </a:xfrm>
          <a:prstGeom prst="rect">
            <a:avLst/>
          </a:prstGeom>
        </p:spPr>
      </p:pic>
      <p:sp>
        <p:nvSpPr>
          <p:cNvPr id="6" name="TextBox 6"/>
          <p:cNvSpPr txBox="1"/>
          <p:nvPr/>
        </p:nvSpPr>
        <p:spPr>
          <a:xfrm>
            <a:off x="2798559" y="777233"/>
            <a:ext cx="12690881" cy="885745"/>
          </a:xfrm>
          <a:prstGeom prst="rect">
            <a:avLst/>
          </a:prstGeom>
        </p:spPr>
        <p:txBody>
          <a:bodyPr wrap="square" lIns="0" tIns="0" rIns="0" bIns="0" rtlCol="0" anchor="t">
            <a:spAutoFit/>
          </a:bodyPr>
          <a:lstStyle/>
          <a:p>
            <a:pPr algn="ctr">
              <a:lnSpc>
                <a:spcPts val="7499"/>
              </a:lnSpc>
              <a:spcBef>
                <a:spcPct val="0"/>
              </a:spcBef>
            </a:pPr>
            <a:r>
              <a:rPr lang="en-US" sz="4999" b="1" spc="49" dirty="0">
                <a:solidFill>
                  <a:srgbClr val="FEFFFF"/>
                </a:solidFill>
                <a:latin typeface="Microsoft YaHei UI" panose="020B0503020204020204" pitchFamily="34" charset="-122"/>
                <a:ea typeface="Microsoft YaHei UI" panose="020B0503020204020204" pitchFamily="34" charset="-122"/>
              </a:rPr>
              <a:t>Meet the team!</a:t>
            </a:r>
          </a:p>
        </p:txBody>
      </p:sp>
      <p:sp>
        <p:nvSpPr>
          <p:cNvPr id="12" name="TextBox 11">
            <a:extLst>
              <a:ext uri="{FF2B5EF4-FFF2-40B4-BE49-F238E27FC236}">
                <a16:creationId xmlns:a16="http://schemas.microsoft.com/office/drawing/2014/main" id="{7AACE64D-63B2-D910-318D-C5C46C7ECAC6}"/>
              </a:ext>
            </a:extLst>
          </p:cNvPr>
          <p:cNvSpPr txBox="1"/>
          <p:nvPr/>
        </p:nvSpPr>
        <p:spPr>
          <a:xfrm>
            <a:off x="1362165" y="8259372"/>
            <a:ext cx="3167021" cy="1600438"/>
          </a:xfrm>
          <a:prstGeom prst="rect">
            <a:avLst/>
          </a:prstGeom>
          <a:noFill/>
        </p:spPr>
        <p:txBody>
          <a:bodyPr wrap="none" rtlCol="0">
            <a:spAutoFit/>
          </a:bodyPr>
          <a:lstStyle/>
          <a:p>
            <a:pPr algn="ctr"/>
            <a:r>
              <a:rPr lang="en-GB" sz="4000" dirty="0">
                <a:latin typeface="Ebrima" panose="02000000000000000000" pitchFamily="2" charset="0"/>
                <a:ea typeface="Ebrima" panose="02000000000000000000" pitchFamily="2" charset="0"/>
                <a:cs typeface="Ebrima" panose="02000000000000000000" pitchFamily="2" charset="0"/>
              </a:rPr>
              <a:t>Miss Kelly</a:t>
            </a:r>
          </a:p>
          <a:p>
            <a:pPr algn="ctr"/>
            <a:r>
              <a:rPr lang="en-GB" sz="4000" dirty="0">
                <a:latin typeface="Ebrima" panose="02000000000000000000" pitchFamily="2" charset="0"/>
                <a:ea typeface="Ebrima" panose="02000000000000000000" pitchFamily="2" charset="0"/>
                <a:cs typeface="Ebrima" panose="02000000000000000000" pitchFamily="2" charset="0"/>
              </a:rPr>
              <a:t>Robins  Class</a:t>
            </a:r>
          </a:p>
          <a:p>
            <a:endParaRPr lang="en-GB" dirty="0"/>
          </a:p>
        </p:txBody>
      </p:sp>
      <p:sp>
        <p:nvSpPr>
          <p:cNvPr id="13" name="TextBox 12">
            <a:extLst>
              <a:ext uri="{FF2B5EF4-FFF2-40B4-BE49-F238E27FC236}">
                <a16:creationId xmlns:a16="http://schemas.microsoft.com/office/drawing/2014/main" id="{16165459-6B00-C690-7BA7-5CE03EC6EF62}"/>
              </a:ext>
            </a:extLst>
          </p:cNvPr>
          <p:cNvSpPr txBox="1"/>
          <p:nvPr/>
        </p:nvSpPr>
        <p:spPr>
          <a:xfrm>
            <a:off x="6935933" y="8271159"/>
            <a:ext cx="3989362" cy="1600438"/>
          </a:xfrm>
          <a:prstGeom prst="rect">
            <a:avLst/>
          </a:prstGeom>
          <a:noFill/>
        </p:spPr>
        <p:txBody>
          <a:bodyPr wrap="none" rtlCol="0">
            <a:spAutoFit/>
          </a:bodyPr>
          <a:lstStyle/>
          <a:p>
            <a:pPr algn="ctr"/>
            <a:r>
              <a:rPr lang="en-GB" sz="4000" dirty="0">
                <a:latin typeface="Ebrima" panose="02000000000000000000" pitchFamily="2" charset="0"/>
                <a:ea typeface="Ebrima" panose="02000000000000000000" pitchFamily="2" charset="0"/>
                <a:cs typeface="Ebrima" panose="02000000000000000000" pitchFamily="2" charset="0"/>
              </a:rPr>
              <a:t>Ms Scotland</a:t>
            </a:r>
          </a:p>
          <a:p>
            <a:pPr algn="ctr"/>
            <a:r>
              <a:rPr lang="en-GB" sz="4000" dirty="0">
                <a:latin typeface="Ebrima" panose="02000000000000000000" pitchFamily="2" charset="0"/>
                <a:ea typeface="Ebrima" panose="02000000000000000000" pitchFamily="2" charset="0"/>
                <a:cs typeface="Ebrima" panose="02000000000000000000" pitchFamily="2" charset="0"/>
              </a:rPr>
              <a:t>Kingfishers Class</a:t>
            </a:r>
          </a:p>
          <a:p>
            <a:endParaRPr lang="en-GB" dirty="0"/>
          </a:p>
        </p:txBody>
      </p:sp>
      <p:sp>
        <p:nvSpPr>
          <p:cNvPr id="4" name="Rectangle 3">
            <a:extLst>
              <a:ext uri="{FF2B5EF4-FFF2-40B4-BE49-F238E27FC236}">
                <a16:creationId xmlns:a16="http://schemas.microsoft.com/office/drawing/2014/main" id="{87B38E3A-1075-1ECE-0057-45FE9C232FBC}"/>
              </a:ext>
            </a:extLst>
          </p:cNvPr>
          <p:cNvSpPr/>
          <p:nvPr/>
        </p:nvSpPr>
        <p:spPr>
          <a:xfrm>
            <a:off x="460114" y="2487042"/>
            <a:ext cx="5105400" cy="582734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1BA088E-F9A9-B06A-AA1D-41AD47102B4D}"/>
              </a:ext>
            </a:extLst>
          </p:cNvPr>
          <p:cNvSpPr/>
          <p:nvPr/>
        </p:nvSpPr>
        <p:spPr>
          <a:xfrm>
            <a:off x="6263748" y="2487042"/>
            <a:ext cx="5105400" cy="582734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67BBFA0-BB8B-B147-CD9E-6C7951CCD51B}"/>
              </a:ext>
            </a:extLst>
          </p:cNvPr>
          <p:cNvSpPr/>
          <p:nvPr/>
        </p:nvSpPr>
        <p:spPr>
          <a:xfrm>
            <a:off x="12295714" y="2491614"/>
            <a:ext cx="5105400" cy="582734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5C58921-D438-A394-0E69-ABC1F44E2AAC}"/>
              </a:ext>
            </a:extLst>
          </p:cNvPr>
          <p:cNvSpPr txBox="1"/>
          <p:nvPr/>
        </p:nvSpPr>
        <p:spPr>
          <a:xfrm>
            <a:off x="10276414" y="8295764"/>
            <a:ext cx="9144000" cy="1323439"/>
          </a:xfrm>
          <a:prstGeom prst="rect">
            <a:avLst/>
          </a:prstGeom>
          <a:noFill/>
        </p:spPr>
        <p:txBody>
          <a:bodyPr wrap="square">
            <a:spAutoFit/>
          </a:bodyPr>
          <a:lstStyle/>
          <a:p>
            <a:pPr algn="ctr"/>
            <a:r>
              <a:rPr lang="en-GB" sz="4000" dirty="0">
                <a:latin typeface="Ebrima" panose="02000000000000000000" pitchFamily="2" charset="0"/>
                <a:ea typeface="Ebrima" panose="02000000000000000000" pitchFamily="2" charset="0"/>
                <a:cs typeface="Ebrima" panose="02000000000000000000" pitchFamily="2" charset="0"/>
              </a:rPr>
              <a:t>Ms Mensah</a:t>
            </a:r>
          </a:p>
          <a:p>
            <a:pPr algn="ctr"/>
            <a:r>
              <a:rPr lang="en-GB" sz="4000" dirty="0">
                <a:latin typeface="Ebrima" panose="02000000000000000000" pitchFamily="2" charset="0"/>
                <a:ea typeface="Ebrima" panose="02000000000000000000" pitchFamily="2" charset="0"/>
                <a:cs typeface="Ebrima" panose="02000000000000000000" pitchFamily="2" charset="0"/>
              </a:rPr>
              <a:t>Hummingbirds class</a:t>
            </a:r>
          </a:p>
        </p:txBody>
      </p:sp>
      <p:pic>
        <p:nvPicPr>
          <p:cNvPr id="11" name="Picture 10">
            <a:extLst>
              <a:ext uri="{FF2B5EF4-FFF2-40B4-BE49-F238E27FC236}">
                <a16:creationId xmlns:a16="http://schemas.microsoft.com/office/drawing/2014/main" id="{8EEA83E4-7D00-D220-531F-9A960BFD677E}"/>
              </a:ext>
            </a:extLst>
          </p:cNvPr>
          <p:cNvPicPr>
            <a:picLocks noChangeAspect="1"/>
          </p:cNvPicPr>
          <p:nvPr/>
        </p:nvPicPr>
        <p:blipFill>
          <a:blip r:embed="rId4"/>
          <a:stretch>
            <a:fillRect/>
          </a:stretch>
        </p:blipFill>
        <p:spPr>
          <a:xfrm>
            <a:off x="12649200" y="2933699"/>
            <a:ext cx="4580018" cy="4634759"/>
          </a:xfrm>
          <a:prstGeom prst="rect">
            <a:avLst/>
          </a:prstGeom>
        </p:spPr>
      </p:pic>
      <p:pic>
        <p:nvPicPr>
          <p:cNvPr id="15" name="Picture 14">
            <a:extLst>
              <a:ext uri="{FF2B5EF4-FFF2-40B4-BE49-F238E27FC236}">
                <a16:creationId xmlns:a16="http://schemas.microsoft.com/office/drawing/2014/main" id="{07AB49A1-140A-B838-DCC8-75572E872F58}"/>
              </a:ext>
            </a:extLst>
          </p:cNvPr>
          <p:cNvPicPr>
            <a:picLocks noChangeAspect="1"/>
          </p:cNvPicPr>
          <p:nvPr/>
        </p:nvPicPr>
        <p:blipFill>
          <a:blip r:embed="rId4"/>
          <a:stretch>
            <a:fillRect/>
          </a:stretch>
        </p:blipFill>
        <p:spPr>
          <a:xfrm>
            <a:off x="12577703" y="2933700"/>
            <a:ext cx="4580018" cy="4634759"/>
          </a:xfrm>
          <a:prstGeom prst="rect">
            <a:avLst/>
          </a:prstGeom>
        </p:spPr>
      </p:pic>
      <p:pic>
        <p:nvPicPr>
          <p:cNvPr id="18" name="Picture 17">
            <a:extLst>
              <a:ext uri="{FF2B5EF4-FFF2-40B4-BE49-F238E27FC236}">
                <a16:creationId xmlns:a16="http://schemas.microsoft.com/office/drawing/2014/main" id="{602B44EE-FDD4-E819-065D-1A59BC5C4E61}"/>
              </a:ext>
            </a:extLst>
          </p:cNvPr>
          <p:cNvPicPr>
            <a:picLocks noChangeAspect="1"/>
          </p:cNvPicPr>
          <p:nvPr/>
        </p:nvPicPr>
        <p:blipFill>
          <a:blip r:embed="rId5"/>
          <a:stretch>
            <a:fillRect/>
          </a:stretch>
        </p:blipFill>
        <p:spPr>
          <a:xfrm>
            <a:off x="7446205" y="3127538"/>
            <a:ext cx="2539634" cy="4343402"/>
          </a:xfrm>
          <a:prstGeom prst="rect">
            <a:avLst/>
          </a:prstGeom>
        </p:spPr>
      </p:pic>
      <p:pic>
        <p:nvPicPr>
          <p:cNvPr id="19" name="Picture 18">
            <a:extLst>
              <a:ext uri="{FF2B5EF4-FFF2-40B4-BE49-F238E27FC236}">
                <a16:creationId xmlns:a16="http://schemas.microsoft.com/office/drawing/2014/main" id="{80B5B5D9-819E-3A38-AF87-44EB32987B13}"/>
              </a:ext>
            </a:extLst>
          </p:cNvPr>
          <p:cNvPicPr>
            <a:picLocks noChangeAspect="1"/>
          </p:cNvPicPr>
          <p:nvPr/>
        </p:nvPicPr>
        <p:blipFill>
          <a:blip r:embed="rId6"/>
          <a:stretch>
            <a:fillRect/>
          </a:stretch>
        </p:blipFill>
        <p:spPr>
          <a:xfrm>
            <a:off x="1418649" y="2673010"/>
            <a:ext cx="3505419" cy="5323738"/>
          </a:xfrm>
          <a:prstGeom prst="rect">
            <a:avLst/>
          </a:prstGeom>
        </p:spPr>
      </p:pic>
    </p:spTree>
    <p:extLst>
      <p:ext uri="{BB962C8B-B14F-4D97-AF65-F5344CB8AC3E}">
        <p14:creationId xmlns:p14="http://schemas.microsoft.com/office/powerpoint/2010/main" val="390806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9929"/>
            <a:ext cx="18288000" cy="2440212"/>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2">
            <a:alphaModFix amt="46000"/>
          </a:blip>
          <a:srcRect/>
          <a:stretch>
            <a:fillRect/>
          </a:stretch>
        </p:blipFill>
        <p:spPr>
          <a:xfrm>
            <a:off x="4267200" y="2741657"/>
            <a:ext cx="8382000" cy="6769339"/>
          </a:xfrm>
          <a:prstGeom prst="rect">
            <a:avLst/>
          </a:prstGeom>
        </p:spPr>
      </p:pic>
      <p:sp>
        <p:nvSpPr>
          <p:cNvPr id="6" name="TextBox 6"/>
          <p:cNvSpPr txBox="1"/>
          <p:nvPr/>
        </p:nvSpPr>
        <p:spPr>
          <a:xfrm>
            <a:off x="2798559" y="777233"/>
            <a:ext cx="12690881" cy="885745"/>
          </a:xfrm>
          <a:prstGeom prst="rect">
            <a:avLst/>
          </a:prstGeom>
        </p:spPr>
        <p:txBody>
          <a:bodyPr wrap="square" lIns="0" tIns="0" rIns="0" bIns="0" rtlCol="0" anchor="t">
            <a:spAutoFit/>
          </a:bodyPr>
          <a:lstStyle/>
          <a:p>
            <a:pPr algn="ctr">
              <a:lnSpc>
                <a:spcPts val="7499"/>
              </a:lnSpc>
              <a:spcBef>
                <a:spcPct val="0"/>
              </a:spcBef>
            </a:pPr>
            <a:r>
              <a:rPr lang="en-US" sz="4999" b="1" spc="49" dirty="0">
                <a:solidFill>
                  <a:srgbClr val="FEFFFF"/>
                </a:solidFill>
                <a:latin typeface="Microsoft YaHei UI" panose="020B0503020204020204" pitchFamily="34" charset="-122"/>
                <a:ea typeface="Microsoft YaHei UI" panose="020B0503020204020204" pitchFamily="34" charset="-122"/>
              </a:rPr>
              <a:t>Meet the team!</a:t>
            </a:r>
          </a:p>
        </p:txBody>
      </p:sp>
      <p:sp>
        <p:nvSpPr>
          <p:cNvPr id="13" name="TextBox 12">
            <a:extLst>
              <a:ext uri="{FF2B5EF4-FFF2-40B4-BE49-F238E27FC236}">
                <a16:creationId xmlns:a16="http://schemas.microsoft.com/office/drawing/2014/main" id="{16165459-6B00-C690-7BA7-5CE03EC6EF62}"/>
              </a:ext>
            </a:extLst>
          </p:cNvPr>
          <p:cNvSpPr txBox="1"/>
          <p:nvPr/>
        </p:nvSpPr>
        <p:spPr>
          <a:xfrm>
            <a:off x="2015645" y="8424473"/>
            <a:ext cx="3905236" cy="1600438"/>
          </a:xfrm>
          <a:prstGeom prst="rect">
            <a:avLst/>
          </a:prstGeom>
          <a:noFill/>
        </p:spPr>
        <p:txBody>
          <a:bodyPr wrap="none" rtlCol="0">
            <a:spAutoFit/>
          </a:bodyPr>
          <a:lstStyle/>
          <a:p>
            <a:pPr algn="ctr"/>
            <a:r>
              <a:rPr lang="en-GB" sz="4000" dirty="0">
                <a:latin typeface="Ebrima" panose="02000000000000000000" pitchFamily="2" charset="0"/>
                <a:ea typeface="Ebrima" panose="02000000000000000000" pitchFamily="2" charset="0"/>
                <a:cs typeface="Ebrima" panose="02000000000000000000" pitchFamily="2" charset="0"/>
              </a:rPr>
              <a:t>Mrs Mudassar</a:t>
            </a:r>
          </a:p>
          <a:p>
            <a:pPr algn="ctr"/>
            <a:r>
              <a:rPr lang="en-GB" sz="4000" dirty="0">
                <a:latin typeface="Ebrima" panose="02000000000000000000" pitchFamily="2" charset="0"/>
                <a:ea typeface="Ebrima" panose="02000000000000000000" pitchFamily="2" charset="0"/>
                <a:cs typeface="Ebrima" panose="02000000000000000000" pitchFamily="2" charset="0"/>
              </a:rPr>
              <a:t>Robins Class TA </a:t>
            </a:r>
          </a:p>
          <a:p>
            <a:endParaRPr lang="en-GB" dirty="0"/>
          </a:p>
        </p:txBody>
      </p:sp>
      <p:sp>
        <p:nvSpPr>
          <p:cNvPr id="4" name="Rectangle 3">
            <a:extLst>
              <a:ext uri="{FF2B5EF4-FFF2-40B4-BE49-F238E27FC236}">
                <a16:creationId xmlns:a16="http://schemas.microsoft.com/office/drawing/2014/main" id="{87B38E3A-1075-1ECE-0057-45FE9C232FBC}"/>
              </a:ext>
            </a:extLst>
          </p:cNvPr>
          <p:cNvSpPr/>
          <p:nvPr/>
        </p:nvSpPr>
        <p:spPr>
          <a:xfrm>
            <a:off x="12441830" y="2709419"/>
            <a:ext cx="5105400" cy="56601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E3C4CED-FE9C-8111-850A-F14F07B4B8FC}"/>
              </a:ext>
            </a:extLst>
          </p:cNvPr>
          <p:cNvSpPr/>
          <p:nvPr/>
        </p:nvSpPr>
        <p:spPr>
          <a:xfrm>
            <a:off x="1415561" y="2709419"/>
            <a:ext cx="5105400" cy="56601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AB365AC-284D-2EE5-E3AB-CF99122AF52D}"/>
              </a:ext>
            </a:extLst>
          </p:cNvPr>
          <p:cNvSpPr txBox="1"/>
          <p:nvPr/>
        </p:nvSpPr>
        <p:spPr>
          <a:xfrm>
            <a:off x="11865602" y="8436069"/>
            <a:ext cx="5726248" cy="1600438"/>
          </a:xfrm>
          <a:prstGeom prst="rect">
            <a:avLst/>
          </a:prstGeom>
          <a:noFill/>
        </p:spPr>
        <p:txBody>
          <a:bodyPr wrap="none" rtlCol="0">
            <a:spAutoFit/>
          </a:bodyPr>
          <a:lstStyle/>
          <a:p>
            <a:pPr algn="ctr"/>
            <a:r>
              <a:rPr lang="en-GB" sz="4000" dirty="0">
                <a:latin typeface="Ebrima" panose="02000000000000000000" pitchFamily="2" charset="0"/>
                <a:ea typeface="Ebrima" panose="02000000000000000000" pitchFamily="2" charset="0"/>
                <a:cs typeface="Ebrima" panose="02000000000000000000" pitchFamily="2" charset="0"/>
              </a:rPr>
              <a:t>Mrs Aylwin</a:t>
            </a:r>
          </a:p>
          <a:p>
            <a:pPr algn="ctr"/>
            <a:r>
              <a:rPr lang="en-GB" sz="4000" dirty="0">
                <a:latin typeface="Ebrima" panose="02000000000000000000" pitchFamily="2" charset="0"/>
                <a:ea typeface="Ebrima" panose="02000000000000000000" pitchFamily="2" charset="0"/>
                <a:cs typeface="Ebrima" panose="02000000000000000000" pitchFamily="2" charset="0"/>
              </a:rPr>
              <a:t>Hummingbirds Class TA </a:t>
            </a:r>
          </a:p>
          <a:p>
            <a:endParaRPr lang="en-GB" dirty="0"/>
          </a:p>
        </p:txBody>
      </p:sp>
      <p:sp>
        <p:nvSpPr>
          <p:cNvPr id="10" name="Rectangle 9">
            <a:extLst>
              <a:ext uri="{FF2B5EF4-FFF2-40B4-BE49-F238E27FC236}">
                <a16:creationId xmlns:a16="http://schemas.microsoft.com/office/drawing/2014/main" id="{8883D57B-AEB8-1547-60C0-2208B51EDE72}"/>
              </a:ext>
            </a:extLst>
          </p:cNvPr>
          <p:cNvSpPr/>
          <p:nvPr/>
        </p:nvSpPr>
        <p:spPr>
          <a:xfrm>
            <a:off x="6895655" y="2757018"/>
            <a:ext cx="5105400" cy="566011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62F6EF20-95C5-FD5E-78DA-8832B60D3B37}"/>
              </a:ext>
            </a:extLst>
          </p:cNvPr>
          <p:cNvPicPr>
            <a:picLocks noChangeAspect="1"/>
          </p:cNvPicPr>
          <p:nvPr/>
        </p:nvPicPr>
        <p:blipFill>
          <a:blip r:embed="rId3"/>
          <a:stretch>
            <a:fillRect/>
          </a:stretch>
        </p:blipFill>
        <p:spPr>
          <a:xfrm>
            <a:off x="6966993" y="2900526"/>
            <a:ext cx="4726761" cy="4783256"/>
          </a:xfrm>
          <a:prstGeom prst="rect">
            <a:avLst/>
          </a:prstGeom>
        </p:spPr>
      </p:pic>
      <p:sp>
        <p:nvSpPr>
          <p:cNvPr id="14" name="TextBox 13">
            <a:extLst>
              <a:ext uri="{FF2B5EF4-FFF2-40B4-BE49-F238E27FC236}">
                <a16:creationId xmlns:a16="http://schemas.microsoft.com/office/drawing/2014/main" id="{5662E64D-811D-8D8C-AA4E-4B04530DCF47}"/>
              </a:ext>
            </a:extLst>
          </p:cNvPr>
          <p:cNvSpPr txBox="1"/>
          <p:nvPr/>
        </p:nvSpPr>
        <p:spPr>
          <a:xfrm>
            <a:off x="4409836" y="8483668"/>
            <a:ext cx="9144000" cy="1200329"/>
          </a:xfrm>
          <a:prstGeom prst="rect">
            <a:avLst/>
          </a:prstGeom>
          <a:noFill/>
        </p:spPr>
        <p:txBody>
          <a:bodyPr wrap="square">
            <a:spAutoFit/>
          </a:bodyPr>
          <a:lstStyle/>
          <a:p>
            <a:pPr algn="ctr"/>
            <a:r>
              <a:rPr lang="en-GB" sz="3600" dirty="0">
                <a:latin typeface="Ebrima" panose="02000000000000000000" pitchFamily="2" charset="0"/>
                <a:ea typeface="Ebrima" panose="02000000000000000000" pitchFamily="2" charset="0"/>
                <a:cs typeface="Ebrima" panose="02000000000000000000" pitchFamily="2" charset="0"/>
              </a:rPr>
              <a:t>Mrs </a:t>
            </a:r>
            <a:r>
              <a:rPr lang="en-GB" sz="3600" dirty="0" err="1">
                <a:latin typeface="Ebrima" panose="02000000000000000000" pitchFamily="2" charset="0"/>
                <a:ea typeface="Ebrima" panose="02000000000000000000" pitchFamily="2" charset="0"/>
                <a:cs typeface="Ebrima" panose="02000000000000000000" pitchFamily="2" charset="0"/>
              </a:rPr>
              <a:t>Hrdlicka</a:t>
            </a:r>
            <a:endParaRPr lang="en-GB" sz="3600" dirty="0">
              <a:latin typeface="Ebrima" panose="02000000000000000000" pitchFamily="2" charset="0"/>
              <a:ea typeface="Ebrima" panose="02000000000000000000" pitchFamily="2" charset="0"/>
              <a:cs typeface="Ebrima" panose="02000000000000000000" pitchFamily="2" charset="0"/>
            </a:endParaRPr>
          </a:p>
          <a:p>
            <a:pPr algn="ctr"/>
            <a:r>
              <a:rPr lang="en-GB" sz="3600" dirty="0">
                <a:latin typeface="Ebrima" panose="02000000000000000000" pitchFamily="2" charset="0"/>
                <a:ea typeface="Ebrima" panose="02000000000000000000" pitchFamily="2" charset="0"/>
                <a:cs typeface="Ebrima" panose="02000000000000000000" pitchFamily="2" charset="0"/>
              </a:rPr>
              <a:t>Kingfisher Class TA </a:t>
            </a:r>
          </a:p>
        </p:txBody>
      </p:sp>
      <p:pic>
        <p:nvPicPr>
          <p:cNvPr id="15" name="Picture 14">
            <a:extLst>
              <a:ext uri="{FF2B5EF4-FFF2-40B4-BE49-F238E27FC236}">
                <a16:creationId xmlns:a16="http://schemas.microsoft.com/office/drawing/2014/main" id="{E2A31CAC-0833-6821-006D-401B7EFDC367}"/>
              </a:ext>
            </a:extLst>
          </p:cNvPr>
          <p:cNvPicPr>
            <a:picLocks noChangeAspect="1"/>
          </p:cNvPicPr>
          <p:nvPr/>
        </p:nvPicPr>
        <p:blipFill>
          <a:blip r:embed="rId4"/>
          <a:stretch>
            <a:fillRect/>
          </a:stretch>
        </p:blipFill>
        <p:spPr>
          <a:xfrm>
            <a:off x="1541193" y="3105929"/>
            <a:ext cx="4726761" cy="4783256"/>
          </a:xfrm>
          <a:prstGeom prst="rect">
            <a:avLst/>
          </a:prstGeom>
        </p:spPr>
      </p:pic>
      <p:pic>
        <p:nvPicPr>
          <p:cNvPr id="16" name="Picture 15">
            <a:extLst>
              <a:ext uri="{FF2B5EF4-FFF2-40B4-BE49-F238E27FC236}">
                <a16:creationId xmlns:a16="http://schemas.microsoft.com/office/drawing/2014/main" id="{63CC69E6-EF45-8260-E76E-8E9D4A8055E5}"/>
              </a:ext>
            </a:extLst>
          </p:cNvPr>
          <p:cNvPicPr>
            <a:picLocks noChangeAspect="1"/>
          </p:cNvPicPr>
          <p:nvPr/>
        </p:nvPicPr>
        <p:blipFill>
          <a:blip r:embed="rId5"/>
          <a:stretch>
            <a:fillRect/>
          </a:stretch>
        </p:blipFill>
        <p:spPr>
          <a:xfrm>
            <a:off x="12649199" y="2900526"/>
            <a:ext cx="4751448" cy="4808238"/>
          </a:xfrm>
          <a:prstGeom prst="rect">
            <a:avLst/>
          </a:prstGeom>
        </p:spPr>
      </p:pic>
    </p:spTree>
    <p:extLst>
      <p:ext uri="{BB962C8B-B14F-4D97-AF65-F5344CB8AC3E}">
        <p14:creationId xmlns:p14="http://schemas.microsoft.com/office/powerpoint/2010/main" val="2099849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80741"/>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3">
            <a:alphaModFix amt="46000"/>
          </a:blip>
          <a:srcRect/>
          <a:stretch>
            <a:fillRect/>
          </a:stretch>
        </p:blipFill>
        <p:spPr>
          <a:xfrm>
            <a:off x="3886200" y="2649166"/>
            <a:ext cx="8382000" cy="6769339"/>
          </a:xfrm>
          <a:prstGeom prst="rect">
            <a:avLst/>
          </a:prstGeom>
        </p:spPr>
      </p:pic>
      <p:sp>
        <p:nvSpPr>
          <p:cNvPr id="6" name="TextBox 6"/>
          <p:cNvSpPr txBox="1"/>
          <p:nvPr/>
        </p:nvSpPr>
        <p:spPr>
          <a:xfrm>
            <a:off x="2798559" y="339577"/>
            <a:ext cx="12690881" cy="885745"/>
          </a:xfrm>
          <a:prstGeom prst="rect">
            <a:avLst/>
          </a:prstGeom>
        </p:spPr>
        <p:txBody>
          <a:bodyPr wrap="square" lIns="0" tIns="0" rIns="0" bIns="0" rtlCol="0" anchor="t">
            <a:spAutoFit/>
          </a:bodyPr>
          <a:lstStyle/>
          <a:p>
            <a:pPr algn="ctr">
              <a:lnSpc>
                <a:spcPts val="7499"/>
              </a:lnSpc>
              <a:spcBef>
                <a:spcPct val="0"/>
              </a:spcBef>
            </a:pPr>
            <a:r>
              <a:rPr lang="en-US" sz="4999" b="1" spc="49" dirty="0">
                <a:solidFill>
                  <a:srgbClr val="FEFFFF"/>
                </a:solidFill>
                <a:latin typeface="Microsoft YaHei UI" panose="020B0503020204020204" pitchFamily="34" charset="-122"/>
                <a:ea typeface="Microsoft YaHei UI" panose="020B0503020204020204" pitchFamily="34" charset="-122"/>
              </a:rPr>
              <a:t>Learning in Year 3 - Topics</a:t>
            </a:r>
          </a:p>
        </p:txBody>
      </p:sp>
      <p:graphicFrame>
        <p:nvGraphicFramePr>
          <p:cNvPr id="4" name="Table 4">
            <a:extLst>
              <a:ext uri="{FF2B5EF4-FFF2-40B4-BE49-F238E27FC236}">
                <a16:creationId xmlns:a16="http://schemas.microsoft.com/office/drawing/2014/main" id="{5F7FB1B1-F2F4-C851-04C0-D0323DC8D135}"/>
              </a:ext>
            </a:extLst>
          </p:cNvPr>
          <p:cNvGraphicFramePr>
            <a:graphicFrameLocks/>
          </p:cNvGraphicFramePr>
          <p:nvPr>
            <p:extLst>
              <p:ext uri="{D42A27DB-BD31-4B8C-83A1-F6EECF244321}">
                <p14:modId xmlns:p14="http://schemas.microsoft.com/office/powerpoint/2010/main" val="3415609963"/>
              </p:ext>
            </p:extLst>
          </p:nvPr>
        </p:nvGraphicFramePr>
        <p:xfrm>
          <a:off x="609600" y="1777293"/>
          <a:ext cx="17221200" cy="4459560"/>
        </p:xfrm>
        <a:graphic>
          <a:graphicData uri="http://schemas.openxmlformats.org/drawingml/2006/table">
            <a:tbl>
              <a:tblPr firstRow="1" bandRow="1">
                <a:tableStyleId>{8EC20E35-A176-4012-BC5E-935CFFF8708E}</a:tableStyleId>
              </a:tblPr>
              <a:tblGrid>
                <a:gridCol w="2870200">
                  <a:extLst>
                    <a:ext uri="{9D8B030D-6E8A-4147-A177-3AD203B41FA5}">
                      <a16:colId xmlns:a16="http://schemas.microsoft.com/office/drawing/2014/main" val="3855045303"/>
                    </a:ext>
                  </a:extLst>
                </a:gridCol>
                <a:gridCol w="2870200">
                  <a:extLst>
                    <a:ext uri="{9D8B030D-6E8A-4147-A177-3AD203B41FA5}">
                      <a16:colId xmlns:a16="http://schemas.microsoft.com/office/drawing/2014/main" val="197719036"/>
                    </a:ext>
                  </a:extLst>
                </a:gridCol>
                <a:gridCol w="2870200">
                  <a:extLst>
                    <a:ext uri="{9D8B030D-6E8A-4147-A177-3AD203B41FA5}">
                      <a16:colId xmlns:a16="http://schemas.microsoft.com/office/drawing/2014/main" val="2660692050"/>
                    </a:ext>
                  </a:extLst>
                </a:gridCol>
                <a:gridCol w="2870200">
                  <a:extLst>
                    <a:ext uri="{9D8B030D-6E8A-4147-A177-3AD203B41FA5}">
                      <a16:colId xmlns:a16="http://schemas.microsoft.com/office/drawing/2014/main" val="3132022190"/>
                    </a:ext>
                  </a:extLst>
                </a:gridCol>
                <a:gridCol w="2870200">
                  <a:extLst>
                    <a:ext uri="{9D8B030D-6E8A-4147-A177-3AD203B41FA5}">
                      <a16:colId xmlns:a16="http://schemas.microsoft.com/office/drawing/2014/main" val="690787597"/>
                    </a:ext>
                  </a:extLst>
                </a:gridCol>
                <a:gridCol w="2870200">
                  <a:extLst>
                    <a:ext uri="{9D8B030D-6E8A-4147-A177-3AD203B41FA5}">
                      <a16:colId xmlns:a16="http://schemas.microsoft.com/office/drawing/2014/main" val="3221092102"/>
                    </a:ext>
                  </a:extLst>
                </a:gridCol>
              </a:tblGrid>
              <a:tr h="479594">
                <a:tc>
                  <a:txBody>
                    <a:bodyPr/>
                    <a:lstStyle/>
                    <a:p>
                      <a:r>
                        <a:rPr lang="en-US" sz="3200" dirty="0"/>
                        <a:t>Autumn 1</a:t>
                      </a:r>
                    </a:p>
                  </a:txBody>
                  <a:tcPr/>
                </a:tc>
                <a:tc>
                  <a:txBody>
                    <a:bodyPr/>
                    <a:lstStyle/>
                    <a:p>
                      <a:r>
                        <a:rPr lang="en-US" sz="3200" dirty="0"/>
                        <a:t>Autumn 2</a:t>
                      </a:r>
                    </a:p>
                  </a:txBody>
                  <a:tcPr/>
                </a:tc>
                <a:tc>
                  <a:txBody>
                    <a:bodyPr/>
                    <a:lstStyle/>
                    <a:p>
                      <a:r>
                        <a:rPr lang="en-US" sz="3200" dirty="0"/>
                        <a:t>Spring 1</a:t>
                      </a:r>
                    </a:p>
                  </a:txBody>
                  <a:tcPr/>
                </a:tc>
                <a:tc>
                  <a:txBody>
                    <a:bodyPr/>
                    <a:lstStyle/>
                    <a:p>
                      <a:r>
                        <a:rPr lang="en-US" sz="3200" dirty="0"/>
                        <a:t>Spring 2</a:t>
                      </a:r>
                    </a:p>
                  </a:txBody>
                  <a:tcPr/>
                </a:tc>
                <a:tc>
                  <a:txBody>
                    <a:bodyPr/>
                    <a:lstStyle/>
                    <a:p>
                      <a:r>
                        <a:rPr lang="en-US" sz="3200" dirty="0"/>
                        <a:t>Summer 1</a:t>
                      </a:r>
                    </a:p>
                  </a:txBody>
                  <a:tcPr/>
                </a:tc>
                <a:tc>
                  <a:txBody>
                    <a:bodyPr/>
                    <a:lstStyle/>
                    <a:p>
                      <a:r>
                        <a:rPr lang="en-US" sz="3200" dirty="0"/>
                        <a:t>Summer 2</a:t>
                      </a:r>
                    </a:p>
                  </a:txBody>
                  <a:tcPr/>
                </a:tc>
                <a:extLst>
                  <a:ext uri="{0D108BD9-81ED-4DB2-BD59-A6C34878D82A}">
                    <a16:rowId xmlns:a16="http://schemas.microsoft.com/office/drawing/2014/main" val="166261072"/>
                  </a:ext>
                </a:extLst>
              </a:tr>
              <a:tr h="1350600">
                <a:tc>
                  <a:txBody>
                    <a:bodyPr/>
                    <a:lstStyle/>
                    <a:p>
                      <a:r>
                        <a:rPr lang="en-US" sz="3200" dirty="0">
                          <a:solidFill>
                            <a:schemeClr val="tx1"/>
                          </a:solidFill>
                        </a:rPr>
                        <a:t>We Will Rock You!</a:t>
                      </a:r>
                    </a:p>
                    <a:p>
                      <a:r>
                        <a:rPr lang="en-US" sz="3200" dirty="0">
                          <a:solidFill>
                            <a:schemeClr val="tx1"/>
                          </a:solidFill>
                        </a:rPr>
                        <a:t>Stone Age boy</a:t>
                      </a:r>
                    </a:p>
                  </a:txBody>
                  <a:tcPr/>
                </a:tc>
                <a:tc>
                  <a:txBody>
                    <a:bodyPr/>
                    <a:lstStyle/>
                    <a:p>
                      <a:r>
                        <a:rPr lang="en-US" sz="3200" dirty="0">
                          <a:solidFill>
                            <a:schemeClr val="tx1"/>
                          </a:solidFill>
                        </a:rPr>
                        <a:t>I Need a Hero!</a:t>
                      </a:r>
                    </a:p>
                    <a:p>
                      <a:r>
                        <a:rPr lang="en-US" sz="3200" dirty="0">
                          <a:solidFill>
                            <a:schemeClr val="tx1"/>
                          </a:solidFill>
                        </a:rPr>
                        <a:t>The Iron Man</a:t>
                      </a:r>
                    </a:p>
                  </a:txBody>
                  <a:tcPr/>
                </a:tc>
                <a:tc>
                  <a:txBody>
                    <a:bodyPr/>
                    <a:lstStyle/>
                    <a:p>
                      <a:r>
                        <a:rPr lang="en-GB" sz="3200" dirty="0">
                          <a:solidFill>
                            <a:schemeClr val="tx1"/>
                          </a:solidFill>
                        </a:rPr>
                        <a:t> Disaster!</a:t>
                      </a:r>
                    </a:p>
                    <a:p>
                      <a:r>
                        <a:rPr lang="en-GB" sz="3200" dirty="0">
                          <a:solidFill>
                            <a:schemeClr val="tx1"/>
                          </a:solidFill>
                        </a:rPr>
                        <a:t> The Boy who Lost his spark</a:t>
                      </a:r>
                      <a:endParaRPr lang="en-US" sz="3200" dirty="0">
                        <a:solidFill>
                          <a:schemeClr val="tx1"/>
                        </a:solidFill>
                      </a:endParaRPr>
                    </a:p>
                  </a:txBody>
                  <a:tcPr/>
                </a:tc>
                <a:tc gridSpan="2">
                  <a:txBody>
                    <a:bodyPr/>
                    <a:lstStyle/>
                    <a:p>
                      <a:r>
                        <a:rPr lang="en-US" sz="3200" dirty="0">
                          <a:solidFill>
                            <a:schemeClr val="tx1"/>
                          </a:solidFill>
                        </a:rPr>
                        <a:t>Ruthless Romans Visionary </a:t>
                      </a:r>
                    </a:p>
                    <a:p>
                      <a:r>
                        <a:rPr lang="en-US" sz="3200" dirty="0">
                          <a:solidFill>
                            <a:schemeClr val="tx1"/>
                          </a:solidFill>
                        </a:rPr>
                        <a:t> Escape from        Victorians</a:t>
                      </a:r>
                    </a:p>
                    <a:p>
                      <a:r>
                        <a:rPr lang="en-US" sz="3200" dirty="0">
                          <a:solidFill>
                            <a:schemeClr val="tx1"/>
                          </a:solidFill>
                        </a:rPr>
                        <a:t> Pompeii               Arthur Who </a:t>
                      </a:r>
                    </a:p>
                    <a:p>
                      <a:r>
                        <a:rPr lang="en-US" sz="3200" dirty="0">
                          <a:solidFill>
                            <a:schemeClr val="tx1"/>
                          </a:solidFill>
                        </a:rPr>
                        <a:t>                              Wrote Sherlock</a:t>
                      </a:r>
                    </a:p>
                  </a:txBody>
                  <a:tcPr/>
                </a:tc>
                <a:tc hMerge="1">
                  <a:txBody>
                    <a:bodyPr/>
                    <a:lstStyle/>
                    <a:p>
                      <a:endParaRPr lang="en-US" sz="3200" dirty="0">
                        <a:solidFill>
                          <a:schemeClr val="tx1"/>
                        </a:solidFill>
                      </a:endParaRPr>
                    </a:p>
                  </a:txBody>
                  <a:tcPr/>
                </a:tc>
                <a:tc>
                  <a:txBody>
                    <a:bodyPr/>
                    <a:lstStyle/>
                    <a:p>
                      <a:r>
                        <a:rPr lang="en-US" sz="3200" dirty="0">
                          <a:solidFill>
                            <a:schemeClr val="tx1"/>
                          </a:solidFill>
                        </a:rPr>
                        <a:t>Viva Espana</a:t>
                      </a:r>
                    </a:p>
                    <a:p>
                      <a:r>
                        <a:rPr lang="en-US" sz="3200" dirty="0">
                          <a:solidFill>
                            <a:schemeClr val="tx1"/>
                          </a:solidFill>
                        </a:rPr>
                        <a:t>Toro Toro</a:t>
                      </a:r>
                    </a:p>
                    <a:p>
                      <a:endParaRPr lang="en-US" sz="3200" dirty="0">
                        <a:solidFill>
                          <a:schemeClr val="tx1"/>
                        </a:solidFill>
                      </a:endParaRPr>
                    </a:p>
                    <a:p>
                      <a:endParaRPr lang="en-US" sz="3200" dirty="0">
                        <a:solidFill>
                          <a:schemeClr val="tx1"/>
                        </a:solidFill>
                      </a:endParaRPr>
                    </a:p>
                    <a:p>
                      <a:endParaRPr lang="en-US" sz="3200" dirty="0">
                        <a:solidFill>
                          <a:schemeClr val="tx1"/>
                        </a:solidFill>
                      </a:endParaRPr>
                    </a:p>
                  </a:txBody>
                  <a:tcPr/>
                </a:tc>
                <a:extLst>
                  <a:ext uri="{0D108BD9-81ED-4DB2-BD59-A6C34878D82A}">
                    <a16:rowId xmlns:a16="http://schemas.microsoft.com/office/drawing/2014/main" val="910770376"/>
                  </a:ext>
                </a:extLst>
              </a:tr>
              <a:tr h="1350600">
                <a:tc>
                  <a:txBody>
                    <a:bodyPr/>
                    <a:lstStyle/>
                    <a:p>
                      <a:endParaRPr lang="en-US" sz="3200" dirty="0">
                        <a:solidFill>
                          <a:schemeClr val="tx1"/>
                        </a:solidFill>
                      </a:endParaRPr>
                    </a:p>
                  </a:txBody>
                  <a:tcPr/>
                </a:tc>
                <a:tc>
                  <a:txBody>
                    <a:bodyPr/>
                    <a:lstStyle/>
                    <a:p>
                      <a:endParaRPr lang="en-US" sz="3200" dirty="0">
                        <a:solidFill>
                          <a:schemeClr val="tx1"/>
                        </a:solidFill>
                      </a:endParaRPr>
                    </a:p>
                  </a:txBody>
                  <a:tcPr/>
                </a:tc>
                <a:tc>
                  <a:txBody>
                    <a:bodyPr/>
                    <a:lstStyle/>
                    <a:p>
                      <a:endParaRPr lang="en-US" sz="3200" dirty="0">
                        <a:solidFill>
                          <a:schemeClr val="tx1"/>
                        </a:solidFill>
                      </a:endParaRPr>
                    </a:p>
                  </a:txBody>
                  <a:tcPr/>
                </a:tc>
                <a:tc gridSpan="2">
                  <a:txBody>
                    <a:bodyPr/>
                    <a:lstStyle/>
                    <a:p>
                      <a:endParaRPr lang="en-US" sz="3200" dirty="0">
                        <a:solidFill>
                          <a:schemeClr val="tx1"/>
                        </a:solidFill>
                      </a:endParaRPr>
                    </a:p>
                  </a:txBody>
                  <a:tcPr/>
                </a:tc>
                <a:tc hMerge="1">
                  <a:txBody>
                    <a:bodyPr/>
                    <a:lstStyle/>
                    <a:p>
                      <a:endParaRPr lang="en-GB"/>
                    </a:p>
                  </a:txBody>
                  <a:tcPr/>
                </a:tc>
                <a:tc>
                  <a:txBody>
                    <a:bodyPr/>
                    <a:lstStyle/>
                    <a:p>
                      <a:endParaRPr lang="en-US" sz="3200" dirty="0">
                        <a:solidFill>
                          <a:schemeClr val="tx1"/>
                        </a:solidFill>
                      </a:endParaRPr>
                    </a:p>
                  </a:txBody>
                  <a:tcPr/>
                </a:tc>
                <a:extLst>
                  <a:ext uri="{0D108BD9-81ED-4DB2-BD59-A6C34878D82A}">
                    <a16:rowId xmlns:a16="http://schemas.microsoft.com/office/drawing/2014/main" val="1426832368"/>
                  </a:ext>
                </a:extLst>
              </a:tr>
            </a:tbl>
          </a:graphicData>
        </a:graphic>
      </p:graphicFrame>
      <p:sp>
        <p:nvSpPr>
          <p:cNvPr id="8" name="TextBox 7">
            <a:extLst>
              <a:ext uri="{FF2B5EF4-FFF2-40B4-BE49-F238E27FC236}">
                <a16:creationId xmlns:a16="http://schemas.microsoft.com/office/drawing/2014/main" id="{0DA8929D-9797-68C9-6482-9064DE8F2313}"/>
              </a:ext>
            </a:extLst>
          </p:cNvPr>
          <p:cNvSpPr txBox="1"/>
          <p:nvPr/>
        </p:nvSpPr>
        <p:spPr>
          <a:xfrm>
            <a:off x="609600" y="4892501"/>
            <a:ext cx="17221200" cy="4863960"/>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GB" sz="3200" dirty="0">
                <a:latin typeface="Arial" panose="020B0604020202020204" pitchFamily="34" charset="0"/>
                <a:cs typeface="Arial" panose="020B0604020202020204" pitchFamily="34" charset="0"/>
              </a:rPr>
              <a:t>Core Texts as Topic Leaders</a:t>
            </a:r>
          </a:p>
          <a:p>
            <a:pPr marL="457200" indent="-457200">
              <a:lnSpc>
                <a:spcPct val="200000"/>
              </a:lnSpc>
              <a:buFont typeface="Arial" panose="020B0604020202020204" pitchFamily="34" charset="0"/>
              <a:buChar char="•"/>
            </a:pPr>
            <a:r>
              <a:rPr lang="en-GB" sz="3200" dirty="0">
                <a:latin typeface="Arial" panose="020B0604020202020204" pitchFamily="34" charset="0"/>
                <a:cs typeface="Arial" panose="020B0604020202020204" pitchFamily="34" charset="0"/>
              </a:rPr>
              <a:t>Sequential and Iterative Curriculum</a:t>
            </a:r>
          </a:p>
          <a:p>
            <a:pPr marL="457200" indent="-457200">
              <a:lnSpc>
                <a:spcPct val="200000"/>
              </a:lnSpc>
              <a:buFont typeface="Arial" panose="020B0604020202020204" pitchFamily="34" charset="0"/>
              <a:buChar char="•"/>
            </a:pPr>
            <a:r>
              <a:rPr lang="en-GB" sz="3200" dirty="0">
                <a:latin typeface="Arial" panose="020B0604020202020204" pitchFamily="34" charset="0"/>
                <a:cs typeface="Arial" panose="020B0604020202020204" pitchFamily="34" charset="0"/>
              </a:rPr>
              <a:t>Local &amp; Global Perspectives</a:t>
            </a:r>
          </a:p>
          <a:p>
            <a:pPr marL="457200" indent="-457200">
              <a:lnSpc>
                <a:spcPct val="200000"/>
              </a:lnSpc>
              <a:buFont typeface="Arial" panose="020B0604020202020204" pitchFamily="34" charset="0"/>
              <a:buChar char="•"/>
            </a:pPr>
            <a:r>
              <a:rPr lang="en-GB" sz="3200" dirty="0">
                <a:latin typeface="Arial" panose="020B0604020202020204" pitchFamily="34" charset="0"/>
                <a:cs typeface="Arial" panose="020B0604020202020204" pitchFamily="34" charset="0"/>
              </a:rPr>
              <a:t>Engaging &amp; Adaptive Teaching</a:t>
            </a:r>
          </a:p>
          <a:p>
            <a:pPr marL="457200" indent="-457200">
              <a:lnSpc>
                <a:spcPct val="200000"/>
              </a:lnSpc>
              <a:buFont typeface="Arial" panose="020B0604020202020204" pitchFamily="34" charset="0"/>
              <a:buChar char="•"/>
            </a:pPr>
            <a:r>
              <a:rPr lang="en-GB" sz="3200" dirty="0">
                <a:latin typeface="Arial" panose="020B0604020202020204" pitchFamily="34" charset="0"/>
                <a:cs typeface="Arial" panose="020B0604020202020204" pitchFamily="34" charset="0"/>
              </a:rPr>
              <a:t>Big Bangs &amp; Family Learning Afternoons</a:t>
            </a:r>
          </a:p>
        </p:txBody>
      </p:sp>
      <p:pic>
        <p:nvPicPr>
          <p:cNvPr id="10" name="Picture 9">
            <a:extLst>
              <a:ext uri="{FF2B5EF4-FFF2-40B4-BE49-F238E27FC236}">
                <a16:creationId xmlns:a16="http://schemas.microsoft.com/office/drawing/2014/main" id="{69731EA1-AC37-D015-84A6-D71FAFFDDC74}"/>
              </a:ext>
            </a:extLst>
          </p:cNvPr>
          <p:cNvPicPr>
            <a:picLocks noChangeAspect="1"/>
          </p:cNvPicPr>
          <p:nvPr/>
        </p:nvPicPr>
        <p:blipFill>
          <a:blip r:embed="rId4"/>
          <a:stretch>
            <a:fillRect/>
          </a:stretch>
        </p:blipFill>
        <p:spPr>
          <a:xfrm>
            <a:off x="12089712" y="8656398"/>
            <a:ext cx="5906324" cy="1524213"/>
          </a:xfrm>
          <a:prstGeom prst="rect">
            <a:avLst/>
          </a:prstGeom>
        </p:spPr>
      </p:pic>
      <p:pic>
        <p:nvPicPr>
          <p:cNvPr id="12" name="Picture 11">
            <a:extLst>
              <a:ext uri="{FF2B5EF4-FFF2-40B4-BE49-F238E27FC236}">
                <a16:creationId xmlns:a16="http://schemas.microsoft.com/office/drawing/2014/main" id="{D6865674-3503-7DDD-CF76-64A404861308}"/>
              </a:ext>
            </a:extLst>
          </p:cNvPr>
          <p:cNvPicPr>
            <a:picLocks noChangeAspect="1"/>
          </p:cNvPicPr>
          <p:nvPr/>
        </p:nvPicPr>
        <p:blipFill>
          <a:blip r:embed="rId5"/>
          <a:stretch>
            <a:fillRect/>
          </a:stretch>
        </p:blipFill>
        <p:spPr>
          <a:xfrm>
            <a:off x="13319912" y="5587786"/>
            <a:ext cx="3399541" cy="3068612"/>
          </a:xfrm>
          <a:prstGeom prst="rect">
            <a:avLst/>
          </a:prstGeom>
        </p:spPr>
      </p:pic>
    </p:spTree>
    <p:extLst>
      <p:ext uri="{BB962C8B-B14F-4D97-AF65-F5344CB8AC3E}">
        <p14:creationId xmlns:p14="http://schemas.microsoft.com/office/powerpoint/2010/main" val="4137171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80741"/>
          </a:xfrm>
          <a:prstGeom prst="rect">
            <a:avLst/>
          </a:prstGeom>
          <a:solidFill>
            <a:srgbClr val="6B948C">
              <a:alpha val="80784"/>
            </a:srgbClr>
          </a:solidFill>
        </p:spPr>
        <p:txBody>
          <a:bodyPr/>
          <a:lstStyle/>
          <a:p>
            <a:endParaRPr lang="en-GB"/>
          </a:p>
        </p:txBody>
      </p:sp>
      <p:sp>
        <p:nvSpPr>
          <p:cNvPr id="6" name="TextBox 6"/>
          <p:cNvSpPr txBox="1"/>
          <p:nvPr/>
        </p:nvSpPr>
        <p:spPr>
          <a:xfrm>
            <a:off x="2798559" y="339577"/>
            <a:ext cx="12690881" cy="885745"/>
          </a:xfrm>
          <a:prstGeom prst="rect">
            <a:avLst/>
          </a:prstGeom>
        </p:spPr>
        <p:txBody>
          <a:bodyPr wrap="square" lIns="0" tIns="0" rIns="0" bIns="0" rtlCol="0" anchor="t">
            <a:spAutoFit/>
          </a:bodyPr>
          <a:lstStyle/>
          <a:p>
            <a:pPr algn="ctr">
              <a:lnSpc>
                <a:spcPts val="7499"/>
              </a:lnSpc>
              <a:spcBef>
                <a:spcPct val="0"/>
              </a:spcBef>
            </a:pPr>
            <a:r>
              <a:rPr lang="en-US" sz="4999" spc="49" dirty="0">
                <a:solidFill>
                  <a:srgbClr val="FEFFFF"/>
                </a:solidFill>
                <a:latin typeface="Montserrat Light"/>
              </a:rPr>
              <a:t>Learning in Year 3 - Literacy</a:t>
            </a:r>
          </a:p>
        </p:txBody>
      </p:sp>
      <p:sp>
        <p:nvSpPr>
          <p:cNvPr id="5" name="TextBox 4">
            <a:extLst>
              <a:ext uri="{FF2B5EF4-FFF2-40B4-BE49-F238E27FC236}">
                <a16:creationId xmlns:a16="http://schemas.microsoft.com/office/drawing/2014/main" id="{36E8FBEE-CFA3-B311-AC92-D4D4BBC9227A}"/>
              </a:ext>
            </a:extLst>
          </p:cNvPr>
          <p:cNvSpPr txBox="1"/>
          <p:nvPr/>
        </p:nvSpPr>
        <p:spPr>
          <a:xfrm>
            <a:off x="509953" y="2369342"/>
            <a:ext cx="16764000" cy="4825745"/>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Reading Schemes and Whole-Class Reading</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Reading for Pleasure</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Writing</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Oracy, Vocabulary, and EGPS </a:t>
            </a:r>
            <a:r>
              <a:rPr lang="en-GB" sz="3200" b="1" dirty="0">
                <a:latin typeface="Arial" panose="020B0604020202020204" pitchFamily="34" charset="0"/>
                <a:cs typeface="Arial" panose="020B0604020202020204" pitchFamily="34" charset="0"/>
              </a:rPr>
              <a:t>(English, Grammar, Punctuation, Spelling)</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641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80741"/>
          </a:xfrm>
          <a:prstGeom prst="rect">
            <a:avLst/>
          </a:prstGeom>
          <a:solidFill>
            <a:srgbClr val="6B948C">
              <a:alpha val="80784"/>
            </a:srgbClr>
          </a:solidFill>
        </p:spPr>
        <p:txBody>
          <a:bodyPr/>
          <a:lstStyle/>
          <a:p>
            <a:endParaRPr lang="en-GB"/>
          </a:p>
        </p:txBody>
      </p:sp>
      <p:sp>
        <p:nvSpPr>
          <p:cNvPr id="6" name="TextBox 6"/>
          <p:cNvSpPr txBox="1"/>
          <p:nvPr/>
        </p:nvSpPr>
        <p:spPr>
          <a:xfrm>
            <a:off x="2798559" y="339577"/>
            <a:ext cx="12690881" cy="885745"/>
          </a:xfrm>
          <a:prstGeom prst="rect">
            <a:avLst/>
          </a:prstGeom>
        </p:spPr>
        <p:txBody>
          <a:bodyPr wrap="square" lIns="0" tIns="0" rIns="0" bIns="0" rtlCol="0" anchor="t">
            <a:spAutoFit/>
          </a:bodyPr>
          <a:lstStyle/>
          <a:p>
            <a:pPr algn="ctr">
              <a:lnSpc>
                <a:spcPts val="7499"/>
              </a:lnSpc>
              <a:spcBef>
                <a:spcPct val="0"/>
              </a:spcBef>
            </a:pPr>
            <a:r>
              <a:rPr lang="en-US" sz="4999" spc="49" dirty="0">
                <a:solidFill>
                  <a:srgbClr val="FEFFFF"/>
                </a:solidFill>
                <a:latin typeface="Montserrat Light"/>
              </a:rPr>
              <a:t>Learning in Year 3 - Literacy</a:t>
            </a:r>
          </a:p>
        </p:txBody>
      </p:sp>
      <p:sp>
        <p:nvSpPr>
          <p:cNvPr id="5" name="TextBox 4">
            <a:extLst>
              <a:ext uri="{FF2B5EF4-FFF2-40B4-BE49-F238E27FC236}">
                <a16:creationId xmlns:a16="http://schemas.microsoft.com/office/drawing/2014/main" id="{36E8FBEE-CFA3-B311-AC92-D4D4BBC9227A}"/>
              </a:ext>
            </a:extLst>
          </p:cNvPr>
          <p:cNvSpPr txBox="1"/>
          <p:nvPr/>
        </p:nvSpPr>
        <p:spPr>
          <a:xfrm>
            <a:off x="763930" y="1314077"/>
            <a:ext cx="16764000" cy="1132426"/>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Reading Plus</a:t>
            </a:r>
          </a:p>
        </p:txBody>
      </p:sp>
      <p:pic>
        <p:nvPicPr>
          <p:cNvPr id="4" name="Picture 3">
            <a:extLst>
              <a:ext uri="{FF2B5EF4-FFF2-40B4-BE49-F238E27FC236}">
                <a16:creationId xmlns:a16="http://schemas.microsoft.com/office/drawing/2014/main" id="{F4BB52C6-1950-52A9-7E84-54DBBCE7A415}"/>
              </a:ext>
            </a:extLst>
          </p:cNvPr>
          <p:cNvPicPr>
            <a:picLocks noChangeAspect="1"/>
          </p:cNvPicPr>
          <p:nvPr/>
        </p:nvPicPr>
        <p:blipFill>
          <a:blip r:embed="rId3"/>
          <a:stretch>
            <a:fillRect/>
          </a:stretch>
        </p:blipFill>
        <p:spPr>
          <a:xfrm>
            <a:off x="381000" y="2446503"/>
            <a:ext cx="16833024" cy="3439005"/>
          </a:xfrm>
          <a:prstGeom prst="rect">
            <a:avLst/>
          </a:prstGeom>
        </p:spPr>
      </p:pic>
      <p:pic>
        <p:nvPicPr>
          <p:cNvPr id="8" name="Picture 7">
            <a:extLst>
              <a:ext uri="{FF2B5EF4-FFF2-40B4-BE49-F238E27FC236}">
                <a16:creationId xmlns:a16="http://schemas.microsoft.com/office/drawing/2014/main" id="{7D1BBC8E-0B7B-7988-85A7-589C175D66F2}"/>
              </a:ext>
            </a:extLst>
          </p:cNvPr>
          <p:cNvPicPr>
            <a:picLocks noChangeAspect="1"/>
          </p:cNvPicPr>
          <p:nvPr/>
        </p:nvPicPr>
        <p:blipFill>
          <a:blip r:embed="rId4"/>
          <a:stretch>
            <a:fillRect/>
          </a:stretch>
        </p:blipFill>
        <p:spPr>
          <a:xfrm>
            <a:off x="499848" y="6035257"/>
            <a:ext cx="16871129" cy="3610479"/>
          </a:xfrm>
          <a:prstGeom prst="rect">
            <a:avLst/>
          </a:prstGeom>
        </p:spPr>
      </p:pic>
    </p:spTree>
    <p:extLst>
      <p:ext uri="{BB962C8B-B14F-4D97-AF65-F5344CB8AC3E}">
        <p14:creationId xmlns:p14="http://schemas.microsoft.com/office/powerpoint/2010/main" val="602207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80741"/>
          </a:xfrm>
          <a:prstGeom prst="rect">
            <a:avLst/>
          </a:prstGeom>
          <a:solidFill>
            <a:srgbClr val="6B948C">
              <a:alpha val="80784"/>
            </a:srgbClr>
          </a:solidFill>
        </p:spPr>
        <p:txBody>
          <a:bodyPr/>
          <a:lstStyle/>
          <a:p>
            <a:endParaRPr lang="en-GB"/>
          </a:p>
        </p:txBody>
      </p:sp>
      <p:sp>
        <p:nvSpPr>
          <p:cNvPr id="6" name="TextBox 6"/>
          <p:cNvSpPr txBox="1"/>
          <p:nvPr/>
        </p:nvSpPr>
        <p:spPr>
          <a:xfrm>
            <a:off x="2798559" y="339577"/>
            <a:ext cx="12690881" cy="885745"/>
          </a:xfrm>
          <a:prstGeom prst="rect">
            <a:avLst/>
          </a:prstGeom>
        </p:spPr>
        <p:txBody>
          <a:bodyPr wrap="square" lIns="0" tIns="0" rIns="0" bIns="0" rtlCol="0" anchor="t">
            <a:spAutoFit/>
          </a:bodyPr>
          <a:lstStyle/>
          <a:p>
            <a:pPr algn="ctr">
              <a:lnSpc>
                <a:spcPts val="7499"/>
              </a:lnSpc>
              <a:spcBef>
                <a:spcPct val="0"/>
              </a:spcBef>
            </a:pPr>
            <a:r>
              <a:rPr lang="en-US" sz="4999" spc="49" dirty="0">
                <a:solidFill>
                  <a:srgbClr val="FEFFFF"/>
                </a:solidFill>
                <a:latin typeface="Montserrat Light"/>
              </a:rPr>
              <a:t>Learning in Year 3 - Mathematics</a:t>
            </a:r>
          </a:p>
        </p:txBody>
      </p:sp>
      <p:sp>
        <p:nvSpPr>
          <p:cNvPr id="5" name="TextBox 4">
            <a:extLst>
              <a:ext uri="{FF2B5EF4-FFF2-40B4-BE49-F238E27FC236}">
                <a16:creationId xmlns:a16="http://schemas.microsoft.com/office/drawing/2014/main" id="{36E8FBEE-CFA3-B311-AC92-D4D4BBC9227A}"/>
              </a:ext>
            </a:extLst>
          </p:cNvPr>
          <p:cNvSpPr txBox="1"/>
          <p:nvPr/>
        </p:nvSpPr>
        <p:spPr>
          <a:xfrm>
            <a:off x="509953" y="2369342"/>
            <a:ext cx="16764000" cy="7287957"/>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Mastery Approach to Maths</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Coherence</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Representation &amp; Structure</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Fluency &amp; Variation</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Encouraging Mathematical Thinking</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Reasoning and problem solving</a:t>
            </a:r>
          </a:p>
        </p:txBody>
      </p:sp>
    </p:spTree>
    <p:extLst>
      <p:ext uri="{BB962C8B-B14F-4D97-AF65-F5344CB8AC3E}">
        <p14:creationId xmlns:p14="http://schemas.microsoft.com/office/powerpoint/2010/main" val="316169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80741"/>
          </a:xfrm>
          <a:prstGeom prst="rect">
            <a:avLst/>
          </a:prstGeom>
          <a:solidFill>
            <a:srgbClr val="6B948C">
              <a:alpha val="80784"/>
            </a:srgbClr>
          </a:solidFill>
        </p:spPr>
        <p:txBody>
          <a:bodyPr/>
          <a:lstStyle/>
          <a:p>
            <a:endParaRPr lang="en-GB"/>
          </a:p>
        </p:txBody>
      </p:sp>
      <p:sp>
        <p:nvSpPr>
          <p:cNvPr id="6" name="TextBox 6"/>
          <p:cNvSpPr txBox="1"/>
          <p:nvPr/>
        </p:nvSpPr>
        <p:spPr>
          <a:xfrm>
            <a:off x="2798559" y="339577"/>
            <a:ext cx="12690881" cy="885745"/>
          </a:xfrm>
          <a:prstGeom prst="rect">
            <a:avLst/>
          </a:prstGeom>
        </p:spPr>
        <p:txBody>
          <a:bodyPr wrap="square" lIns="0" tIns="0" rIns="0" bIns="0" rtlCol="0" anchor="t">
            <a:spAutoFit/>
          </a:bodyPr>
          <a:lstStyle/>
          <a:p>
            <a:pPr algn="ctr">
              <a:lnSpc>
                <a:spcPts val="7499"/>
              </a:lnSpc>
              <a:spcBef>
                <a:spcPct val="0"/>
              </a:spcBef>
            </a:pPr>
            <a:r>
              <a:rPr lang="en-US" sz="4999" spc="49" dirty="0">
                <a:solidFill>
                  <a:srgbClr val="FEFFFF"/>
                </a:solidFill>
                <a:latin typeface="Montserrat Light"/>
              </a:rPr>
              <a:t>Learning in Year 3 - Science</a:t>
            </a:r>
          </a:p>
        </p:txBody>
      </p:sp>
      <p:sp>
        <p:nvSpPr>
          <p:cNvPr id="5" name="TextBox 4">
            <a:extLst>
              <a:ext uri="{FF2B5EF4-FFF2-40B4-BE49-F238E27FC236}">
                <a16:creationId xmlns:a16="http://schemas.microsoft.com/office/drawing/2014/main" id="{36E8FBEE-CFA3-B311-AC92-D4D4BBC9227A}"/>
              </a:ext>
            </a:extLst>
          </p:cNvPr>
          <p:cNvSpPr txBox="1"/>
          <p:nvPr/>
        </p:nvSpPr>
        <p:spPr>
          <a:xfrm>
            <a:off x="509953" y="2369342"/>
            <a:ext cx="16764000" cy="6056851"/>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Progressive Science Curriculum</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Practical Scientific Enquiry</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Integration Across Subjects</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Scientific Vocabulary and Communication</a:t>
            </a:r>
          </a:p>
          <a:p>
            <a:pPr marL="457200" indent="-457200">
              <a:lnSpc>
                <a:spcPct val="200000"/>
              </a:lnSpc>
              <a:buFont typeface="Arial" panose="020B0604020202020204" pitchFamily="34" charset="0"/>
              <a:buChar char="•"/>
            </a:pPr>
            <a:r>
              <a:rPr lang="en-GB" sz="4000" b="1" dirty="0">
                <a:latin typeface="Arial" panose="020B0604020202020204" pitchFamily="34" charset="0"/>
                <a:cs typeface="Arial" panose="020B0604020202020204" pitchFamily="34" charset="0"/>
              </a:rPr>
              <a:t>Scientific Enquiry Skills &amp; Everyday Application</a:t>
            </a:r>
          </a:p>
        </p:txBody>
      </p:sp>
    </p:spTree>
    <p:extLst>
      <p:ext uri="{BB962C8B-B14F-4D97-AF65-F5344CB8AC3E}">
        <p14:creationId xmlns:p14="http://schemas.microsoft.com/office/powerpoint/2010/main" val="36374761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893d0c3-c19d-4b6a-afad-0d250454d47e">
      <Terms xmlns="http://schemas.microsoft.com/office/infopath/2007/PartnerControls"/>
    </lcf76f155ced4ddcb4097134ff3c332f>
    <TaxCatchAll xmlns="4a5c0d52-8126-443c-82bc-29b18a044353" xsi:nil="true"/>
    <SharedWithUsers xmlns="4a5c0d52-8126-443c-82bc-29b18a044353">
      <UserInfo>
        <DisplayName/>
        <AccountId xsi:nil="true"/>
        <AccountType/>
      </UserInfo>
    </SharedWithUsers>
    <MediaLengthInSeconds xmlns="e893d0c3-c19d-4b6a-afad-0d250454d47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F87A00FF76114FAC2028B65B33D9F4" ma:contentTypeVersion="16" ma:contentTypeDescription="Create a new document." ma:contentTypeScope="" ma:versionID="0c2549f17ac0a93ac481b53296e43de3">
  <xsd:schema xmlns:xsd="http://www.w3.org/2001/XMLSchema" xmlns:xs="http://www.w3.org/2001/XMLSchema" xmlns:p="http://schemas.microsoft.com/office/2006/metadata/properties" xmlns:ns2="e893d0c3-c19d-4b6a-afad-0d250454d47e" xmlns:ns3="4a5c0d52-8126-443c-82bc-29b18a044353" targetNamespace="http://schemas.microsoft.com/office/2006/metadata/properties" ma:root="true" ma:fieldsID="ed6cf429ae08d8a69bd371e2e50ccab5" ns2:_="" ns3:_="">
    <xsd:import namespace="e893d0c3-c19d-4b6a-afad-0d250454d47e"/>
    <xsd:import namespace="4a5c0d52-8126-443c-82bc-29b18a04435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3d0c3-c19d-4b6a-afad-0d250454d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dffc719-6a4c-49d5-8229-a4bb84acdf0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5c0d52-8126-443c-82bc-29b18a04435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0e85297-fc79-4763-98a3-7d3f0b154bb3}" ma:internalName="TaxCatchAll" ma:showField="CatchAllData" ma:web="4a5c0d52-8126-443c-82bc-29b18a04435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068E50-3E10-427C-B91A-0D19084710BC}">
  <ds:schemaRefs>
    <ds:schemaRef ds:uri="4a5c0d52-8126-443c-82bc-29b18a044353"/>
    <ds:schemaRef ds:uri="http://schemas.microsoft.com/office/infopath/2007/PartnerControls"/>
    <ds:schemaRef ds:uri="http://purl.org/dc/terms/"/>
    <ds:schemaRef ds:uri="http://purl.org/dc/dcmitype/"/>
    <ds:schemaRef ds:uri="http://schemas.microsoft.com/office/2006/metadata/properties"/>
    <ds:schemaRef ds:uri="http://schemas.microsoft.com/office/2006/documentManagement/types"/>
    <ds:schemaRef ds:uri="e893d0c3-c19d-4b6a-afad-0d250454d47e"/>
    <ds:schemaRef ds:uri="http://www.w3.org/XML/1998/namespace"/>
    <ds:schemaRef ds:uri="http://purl.org/dc/elements/1.1/"/>
    <ds:schemaRef ds:uri="http://schemas.openxmlformats.org/package/2006/metadata/core-properties"/>
  </ds:schemaRefs>
</ds:datastoreItem>
</file>

<file path=customXml/itemProps2.xml><?xml version="1.0" encoding="utf-8"?>
<ds:datastoreItem xmlns:ds="http://schemas.openxmlformats.org/officeDocument/2006/customXml" ds:itemID="{FB4D5CB0-CEC7-4859-9495-F626B1CE5AD9}">
  <ds:schemaRefs>
    <ds:schemaRef ds:uri="http://schemas.microsoft.com/sharepoint/v3/contenttype/forms"/>
  </ds:schemaRefs>
</ds:datastoreItem>
</file>

<file path=customXml/itemProps3.xml><?xml version="1.0" encoding="utf-8"?>
<ds:datastoreItem xmlns:ds="http://schemas.openxmlformats.org/officeDocument/2006/customXml" ds:itemID="{95BAABF2-AA65-4B46-A23E-64FC5B0A18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93d0c3-c19d-4b6a-afad-0d250454d47e"/>
    <ds:schemaRef ds:uri="4a5c0d52-8126-443c-82bc-29b18a0443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970</TotalTime>
  <Words>1661</Words>
  <Application>Microsoft Office PowerPoint</Application>
  <PresentationFormat>Custom</PresentationFormat>
  <Paragraphs>171</Paragraphs>
  <Slides>15</Slides>
  <Notes>13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Woodland Academy Trust</dc:title>
  <dc:creator>Joanne Ashton</dc:creator>
  <cp:lastModifiedBy>colleen scotland</cp:lastModifiedBy>
  <cp:revision>109</cp:revision>
  <dcterms:created xsi:type="dcterms:W3CDTF">2006-08-16T00:00:00Z</dcterms:created>
  <dcterms:modified xsi:type="dcterms:W3CDTF">2024-11-12T14:42:18Z</dcterms:modified>
  <dc:identifier>DAE3H6aTj6o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0x01010008F87A00FF76114FAC2028B65B33D9F4</vt:lpwstr>
  </property>
  <property fmtid="{D5CDD505-2E9C-101B-9397-08002B2CF9AE}" pid="3" name="Order">
    <vt:r8>108000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