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7" r:id="rId7"/>
    <p:sldId id="276" r:id="rId8"/>
    <p:sldId id="305" r:id="rId9"/>
    <p:sldId id="272" r:id="rId10"/>
    <p:sldId id="301" r:id="rId11"/>
    <p:sldId id="302" r:id="rId12"/>
    <p:sldId id="303" r:id="rId13"/>
    <p:sldId id="268" r:id="rId14"/>
    <p:sldId id="270" r:id="rId15"/>
    <p:sldId id="273" r:id="rId16"/>
    <p:sldId id="300" r:id="rId17"/>
    <p:sldId id="274" r:id="rId18"/>
    <p:sldId id="264" r:id="rId19"/>
    <p:sldId id="275" r:id="rId20"/>
    <p:sldId id="304" r:id="rId21"/>
  </p:sldIdLst>
  <p:sldSz cx="18288000" cy="10287000"/>
  <p:notesSz cx="6858000" cy="9144000"/>
  <p:embeddedFontLst>
    <p:embeddedFont>
      <p:font typeface="ABeeZee Italics" panose="020B0604020202020204" charset="0"/>
      <p:regular r:id="rId23"/>
    </p:embeddedFont>
    <p:embeddedFont>
      <p:font typeface="Ebrima" panose="02000000000000000000" pitchFamily="2" charset="0"/>
      <p:regular r:id="rId24"/>
      <p:bold r:id="rId25"/>
    </p:embeddedFont>
    <p:embeddedFont>
      <p:font typeface="ISHALinkpen Join" panose="03050602040000000000" pitchFamily="66" charset="0"/>
      <p:regular r:id="rId26"/>
    </p:embeddedFont>
    <p:embeddedFont>
      <p:font typeface="Microsoft YaHei UI" panose="020B0503020204020204" pitchFamily="34" charset="-122"/>
      <p:regular r:id="rId27"/>
      <p:bold r:id="rId28"/>
    </p:embeddedFont>
    <p:embeddedFont>
      <p:font typeface="Montserrat Classic" panose="020B0604020202020204" charset="0"/>
      <p:regular r:id="rId29"/>
    </p:embeddedFont>
    <p:embeddedFont>
      <p:font typeface="Montserrat Classic Bold" panose="020B0604020202020204" charset="0"/>
      <p:regular r:id="rId30"/>
    </p:embeddedFont>
    <p:embeddedFont>
      <p:font typeface="Montserrat Light" panose="00000400000000000000" pitchFamily="2" charset="0"/>
      <p:regular r:id="rId31"/>
      <p:italic r:id="rId32"/>
    </p:embeddedFont>
    <p:embeddedFont>
      <p:font typeface="Montserrat Light Bold" panose="020B0604020202020204" charset="0"/>
      <p:regular r:id="rId33"/>
    </p:embeddedFont>
    <p:embeddedFont>
      <p:font typeface="Playfair Display" panose="00000500000000000000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64828" autoAdjust="0"/>
  </p:normalViewPr>
  <p:slideViewPr>
    <p:cSldViewPr>
      <p:cViewPr varScale="1">
        <p:scale>
          <a:sx n="49" d="100"/>
          <a:sy n="49" d="100"/>
        </p:scale>
        <p:origin x="18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8E8E-1D94-4523-AFEF-BA5BBF2A98EC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9585-1DAC-498D-BFC3-531F3478C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35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1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3E0C8-508A-4F88-9013-4B198A3843A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05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6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54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1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6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7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71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6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47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83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5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19585-1DAC-498D-BFC3-531F3478C8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92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ooktrust.org.uk/books-and-reading/tips-and-advice/reading-tip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048000" y="2185159"/>
            <a:ext cx="15240000" cy="6052993"/>
          </a:xfrm>
          <a:prstGeom prst="rect">
            <a:avLst/>
          </a:prstGeom>
          <a:solidFill>
            <a:srgbClr val="6B948C">
              <a:alpha val="84706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1068678" y="6362700"/>
            <a:ext cx="223652" cy="3924300"/>
          </a:xfrm>
          <a:prstGeom prst="rect">
            <a:avLst/>
          </a:prstGeom>
          <a:solidFill>
            <a:srgbClr val="50606D"/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655" r="655"/>
          <a:stretch>
            <a:fillRect/>
          </a:stretch>
        </p:blipFill>
        <p:spPr>
          <a:xfrm>
            <a:off x="12811540" y="185884"/>
            <a:ext cx="5222673" cy="16856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7270" y="8656807"/>
            <a:ext cx="1258716" cy="15119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95785" y="8676867"/>
            <a:ext cx="1448353" cy="15119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60536" y="8676867"/>
            <a:ext cx="1225314" cy="1471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606698" y="8656807"/>
            <a:ext cx="1225314" cy="1471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219779" y="8656807"/>
            <a:ext cx="1240770" cy="147180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408191" y="3141453"/>
            <a:ext cx="13104000" cy="3980798"/>
            <a:chOff x="0" y="0"/>
            <a:chExt cx="17472000" cy="530773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7472000" cy="3009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59"/>
                </a:lnSpc>
              </a:pPr>
              <a:r>
                <a:rPr lang="en-US" sz="8000" dirty="0">
                  <a:solidFill>
                    <a:srgbClr val="FEFFFF"/>
                  </a:solidFill>
                  <a:latin typeface="Playfair Display"/>
                </a:rPr>
                <a:t>Supporting Year 6 Children</a:t>
              </a:r>
            </a:p>
            <a:p>
              <a:pPr algn="ctr">
                <a:lnSpc>
                  <a:spcPts val="8759"/>
                </a:lnSpc>
              </a:pPr>
              <a:r>
                <a:rPr lang="en-US" sz="8000" dirty="0">
                  <a:solidFill>
                    <a:srgbClr val="FEFFFF"/>
                  </a:solidFill>
                  <a:latin typeface="Playfair Display"/>
                </a:rPr>
                <a:t>Parent Workshop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59220" y="3951462"/>
              <a:ext cx="16786727" cy="1356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3000" spc="180" dirty="0">
                  <a:solidFill>
                    <a:srgbClr val="F4F8F3"/>
                  </a:solidFill>
                  <a:latin typeface="Montserrat Classic Bold"/>
                </a:rPr>
                <a:t>Hosted by </a:t>
              </a:r>
            </a:p>
            <a:p>
              <a:pPr algn="r">
                <a:lnSpc>
                  <a:spcPts val="4200"/>
                </a:lnSpc>
              </a:pPr>
              <a:r>
                <a:rPr lang="en-US" sz="3000" spc="180" dirty="0">
                  <a:solidFill>
                    <a:srgbClr val="F4F8F3"/>
                  </a:solidFill>
                  <a:latin typeface="Montserrat Classic Bold"/>
                </a:rPr>
                <a:t>Mrs Moss, Miss Allen &amp; Mrs Lloyd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1266587" y="3323217"/>
            <a:ext cx="5076349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sz="3200" spc="352" dirty="0">
                <a:solidFill>
                  <a:srgbClr val="4F5256"/>
                </a:solidFill>
                <a:latin typeface="Montserrat Classic"/>
              </a:rPr>
              <a:t>17</a:t>
            </a:r>
            <a:r>
              <a:rPr lang="en-US" sz="3200" spc="352" baseline="30000" dirty="0">
                <a:solidFill>
                  <a:srgbClr val="4F5256"/>
                </a:solidFill>
                <a:latin typeface="Montserrat Classic"/>
              </a:rPr>
              <a:t>th</a:t>
            </a:r>
            <a:r>
              <a:rPr lang="en-US" sz="3200" spc="352" dirty="0">
                <a:solidFill>
                  <a:srgbClr val="4F5256"/>
                </a:solidFill>
                <a:latin typeface="Montserrat Classic"/>
              </a:rPr>
              <a:t> September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06698" y="1823891"/>
            <a:ext cx="7107516" cy="30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7"/>
              </a:lnSpc>
            </a:pPr>
            <a:r>
              <a:rPr lang="en-US" sz="1719">
                <a:solidFill>
                  <a:srgbClr val="545454"/>
                </a:solidFill>
                <a:latin typeface="ABeeZee Italics"/>
              </a:rPr>
              <a:t>Ignite the spark, reveal the champion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8920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3810000" y="2740428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98558" y="334360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ontserrat Light"/>
              </a:rPr>
              <a:t>Day-to-Day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30EB1F-0159-6909-F893-A95814A0E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6295"/>
              </p:ext>
            </p:extLst>
          </p:nvPr>
        </p:nvGraphicFramePr>
        <p:xfrm>
          <a:off x="361947" y="1856904"/>
          <a:ext cx="17564102" cy="75608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4253">
                  <a:extLst>
                    <a:ext uri="{9D8B030D-6E8A-4147-A177-3AD203B41FA5}">
                      <a16:colId xmlns:a16="http://schemas.microsoft.com/office/drawing/2014/main" val="146808368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57166746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1999986"/>
                    </a:ext>
                  </a:extLst>
                </a:gridCol>
                <a:gridCol w="4667249">
                  <a:extLst>
                    <a:ext uri="{9D8B030D-6E8A-4147-A177-3AD203B41FA5}">
                      <a16:colId xmlns:a16="http://schemas.microsoft.com/office/drawing/2014/main" val="4145531852"/>
                    </a:ext>
                  </a:extLst>
                </a:gridCol>
              </a:tblGrid>
              <a:tr h="808258">
                <a:tc>
                  <a:txBody>
                    <a:bodyPr/>
                    <a:lstStyle/>
                    <a:p>
                      <a:endParaRPr lang="en-US" sz="48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Peacocks</a:t>
                      </a:r>
                      <a:endParaRPr lang="en-US" sz="48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Eagles</a:t>
                      </a:r>
                      <a:endParaRPr lang="en-US" sz="48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/>
                        <a:t>Parrots</a:t>
                      </a:r>
                      <a:endParaRPr lang="en-US" sz="48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40342"/>
                  </a:ext>
                </a:extLst>
              </a:tr>
              <a:tr h="1154618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PE Days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Wednesday &amp; Friday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/>
                        <a:ea typeface="Ebrima"/>
                        <a:cs typeface="Ebr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Monday &amp; Thursday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Monday &amp;Thursday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03629"/>
                  </a:ext>
                </a:extLst>
              </a:tr>
              <a:tr h="2245161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PE uniform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Black shorts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White round necked T-shirt with or without school emblem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Plimsolls for indoor PE &amp; trainers for outdoor PE</a:t>
                      </a:r>
                    </a:p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Ebrima"/>
                          <a:ea typeface="Ebrima"/>
                          <a:cs typeface="Ebrima"/>
                        </a:rPr>
                        <a:t>Black tracksuits may be worn outside in Winter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60621"/>
                  </a:ext>
                </a:extLst>
              </a:tr>
              <a:tr h="152671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Reading record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Brought in daily with a comment.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/>
                        <a:ea typeface="Ebrima"/>
                        <a:cs typeface="Ebrim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43701"/>
                  </a:ext>
                </a:extLst>
              </a:tr>
              <a:tr h="152671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Homework</a:t>
                      </a:r>
                      <a:endParaRPr lang="en-US" sz="40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Ebrima"/>
                          <a:ea typeface="Ebrima"/>
                          <a:cs typeface="Ebrima"/>
                        </a:rPr>
                        <a:t>Topic work 6-times a year, 20-minutes reading daily, TTRS &amp; Reading Plus 3xweek for 10-mins, Magma Maths 1 x fortnight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6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7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4572000" y="2933700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98559" y="777233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Helping from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BDFF5-8649-ACAB-30E9-706C4A18CF44}"/>
              </a:ext>
            </a:extLst>
          </p:cNvPr>
          <p:cNvSpPr txBox="1"/>
          <p:nvPr/>
        </p:nvSpPr>
        <p:spPr>
          <a:xfrm>
            <a:off x="166493" y="2933700"/>
            <a:ext cx="10345535" cy="6292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b="1" u="sng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Maths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White Rose Maths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CGP books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b="1" u="sng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Writing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/>
                <a:ea typeface="Ebrima"/>
                <a:cs typeface="Ebrima"/>
              </a:rPr>
              <a:t>Descriptosaurus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Explore the meaning of words</a:t>
            </a:r>
          </a:p>
          <a:p>
            <a:pPr algn="ctr">
              <a:lnSpc>
                <a:spcPts val="3770"/>
              </a:lnSpc>
              <a:spcBef>
                <a:spcPct val="0"/>
              </a:spcBef>
            </a:pPr>
            <a:endParaRPr lang="en-US" sz="2513" spc="25" dirty="0">
              <a:solidFill>
                <a:schemeClr val="tx1">
                  <a:lumMod val="65000"/>
                  <a:lumOff val="35000"/>
                </a:schemeClr>
              </a:solidFill>
              <a:latin typeface="Montserrat Light Bold"/>
            </a:endParaRPr>
          </a:p>
          <a:p>
            <a:pPr algn="ctr">
              <a:lnSpc>
                <a:spcPts val="3770"/>
              </a:lnSpc>
              <a:spcBef>
                <a:spcPct val="0"/>
              </a:spcBef>
            </a:pPr>
            <a:endParaRPr lang="en-US" sz="2513" spc="25" dirty="0">
              <a:solidFill>
                <a:schemeClr val="tx1">
                  <a:lumMod val="65000"/>
                  <a:lumOff val="35000"/>
                </a:schemeClr>
              </a:solidFill>
              <a:latin typeface="Montserrat Light Bold"/>
            </a:endParaRPr>
          </a:p>
        </p:txBody>
      </p:sp>
      <p:pic>
        <p:nvPicPr>
          <p:cNvPr id="1028" name="Picture 4" descr="New Recognition Partner Announcement - White Rose Maths - Tempo Time Credits">
            <a:extLst>
              <a:ext uri="{FF2B5EF4-FFF2-40B4-BE49-F238E27FC236}">
                <a16:creationId xmlns:a16="http://schemas.microsoft.com/office/drawing/2014/main" id="{D9A74D0C-899F-49E1-7BA4-54647B45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3192750"/>
            <a:ext cx="1481390" cy="14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UK's Favourite Educational Books | CGP Books">
            <a:extLst>
              <a:ext uri="{FF2B5EF4-FFF2-40B4-BE49-F238E27FC236}">
                <a16:creationId xmlns:a16="http://schemas.microsoft.com/office/drawing/2014/main" id="{7BE7A234-DB02-02E5-5DB8-5716A705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65" y="4686300"/>
            <a:ext cx="1228833" cy="13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3D4D3-0BBD-C9ED-FAAC-E6A87DB67370}"/>
              </a:ext>
            </a:extLst>
          </p:cNvPr>
          <p:cNvSpPr txBox="1"/>
          <p:nvPr/>
        </p:nvSpPr>
        <p:spPr>
          <a:xfrm>
            <a:off x="10530373" y="2733853"/>
            <a:ext cx="7591134" cy="921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b="1" u="sng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Reading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Asking questions about the texts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Take turns to read together with your child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Ideas: </a:t>
            </a:r>
            <a:r>
              <a:rPr lang="en-US" sz="480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6"/>
              </a:rPr>
              <a:t>https://www.booktrust.org.uk/books-and-reading/tips-and-advice/reading-tips/</a:t>
            </a: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48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ts val="3770"/>
              </a:lnSpc>
              <a:spcBef>
                <a:spcPct val="0"/>
              </a:spcBef>
            </a:pPr>
            <a:endParaRPr lang="en-US" sz="2513" spc="25" dirty="0">
              <a:solidFill>
                <a:schemeClr val="tx1">
                  <a:lumMod val="65000"/>
                  <a:lumOff val="35000"/>
                </a:schemeClr>
              </a:solidFill>
              <a:latin typeface="Montserrat Light Bold"/>
            </a:endParaRPr>
          </a:p>
          <a:p>
            <a:pPr algn="ctr">
              <a:lnSpc>
                <a:spcPts val="3770"/>
              </a:lnSpc>
              <a:spcBef>
                <a:spcPct val="0"/>
              </a:spcBef>
            </a:pPr>
            <a:endParaRPr lang="en-US" sz="2513" spc="25" dirty="0">
              <a:solidFill>
                <a:schemeClr val="tx1">
                  <a:lumMod val="65000"/>
                  <a:lumOff val="35000"/>
                </a:schemeClr>
              </a:solidFill>
              <a:latin typeface="Montserrat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281598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" y="-2831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4952999" y="2440211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98558" y="256095"/>
            <a:ext cx="12690881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6000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A8D56-24E1-D04A-712E-549670FBC0A3}"/>
              </a:ext>
            </a:extLst>
          </p:cNvPr>
          <p:cNvSpPr txBox="1"/>
          <p:nvPr/>
        </p:nvSpPr>
        <p:spPr>
          <a:xfrm>
            <a:off x="2798558" y="1435806"/>
            <a:ext cx="16154400" cy="11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70"/>
              </a:lnSpc>
              <a:spcBef>
                <a:spcPct val="0"/>
              </a:spcBef>
            </a:pPr>
            <a:r>
              <a:rPr lang="en-US" sz="7200" b="1" spc="25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n-US" sz="7200" spc="25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tatutory </a:t>
            </a:r>
            <a:r>
              <a:rPr lang="en-US" sz="7200" b="1" spc="25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en-US" sz="7200" spc="25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ssessment </a:t>
            </a:r>
            <a:r>
              <a:rPr lang="en-US" sz="7200" b="1" spc="25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en-US" sz="7200" spc="25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ests </a:t>
            </a:r>
          </a:p>
          <a:p>
            <a:pPr>
              <a:lnSpc>
                <a:spcPts val="3770"/>
              </a:lnSpc>
              <a:spcBef>
                <a:spcPct val="0"/>
              </a:spcBef>
            </a:pPr>
            <a:endParaRPr lang="en-US" sz="7200" spc="25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9D067-3647-35DE-5733-B866075ED9D1}"/>
              </a:ext>
            </a:extLst>
          </p:cNvPr>
          <p:cNvSpPr txBox="1"/>
          <p:nvPr/>
        </p:nvSpPr>
        <p:spPr>
          <a:xfrm>
            <a:off x="533400" y="2815871"/>
            <a:ext cx="1615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Timetabled from Monday 12</a:t>
            </a:r>
            <a:r>
              <a:rPr lang="en-GB" sz="6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GB" sz="6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May to Thursday 15</a:t>
            </a:r>
            <a:r>
              <a:rPr lang="en-GB" sz="600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GB" sz="6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May 2025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BB40975-5CEF-69E9-DACD-68923A2F0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53369"/>
              </p:ext>
            </p:extLst>
          </p:nvPr>
        </p:nvGraphicFramePr>
        <p:xfrm>
          <a:off x="1028821" y="4959077"/>
          <a:ext cx="16230354" cy="3901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425941809"/>
                    </a:ext>
                  </a:extLst>
                </a:gridCol>
                <a:gridCol w="9981954">
                  <a:extLst>
                    <a:ext uri="{9D8B030D-6E8A-4147-A177-3AD203B41FA5}">
                      <a16:colId xmlns:a16="http://schemas.microsoft.com/office/drawing/2014/main" val="2027179277"/>
                    </a:ext>
                  </a:extLst>
                </a:gridCol>
              </a:tblGrid>
              <a:tr h="18422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Date</a:t>
                      </a:r>
                      <a:endParaRPr lang="en-GB" sz="3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Exam  </a:t>
                      </a:r>
                      <a:endParaRPr lang="en-GB" sz="3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92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Monday 12</a:t>
                      </a:r>
                      <a:r>
                        <a:rPr lang="en-GB" sz="3200" baseline="30000" dirty="0"/>
                        <a:t>th</a:t>
                      </a:r>
                      <a:r>
                        <a:rPr lang="en-GB" sz="3200" dirty="0"/>
                        <a:t> May 2025</a:t>
                      </a:r>
                      <a:endParaRPr lang="en-GB" sz="3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3200" b="0" kern="1200" dirty="0">
                          <a:solidFill>
                            <a:schemeClr val="dk1"/>
                          </a:solidFill>
                          <a:effectLst/>
                        </a:rPr>
                        <a:t>Grammar, Punctuation &amp; Spelling - Paper 1 </a:t>
                      </a:r>
                    </a:p>
                    <a:p>
                      <a:pPr algn="ctr"/>
                      <a:r>
                        <a:rPr lang="sv-SE" sz="3200" b="0" kern="1200" dirty="0">
                          <a:solidFill>
                            <a:schemeClr val="dk1"/>
                          </a:solidFill>
                          <a:effectLst/>
                        </a:rPr>
                        <a:t>Grammar, Punctuation &amp; Spelling - Paper 2</a:t>
                      </a:r>
                      <a:endParaRPr lang="en-GB" sz="32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Tuesday 13</a:t>
                      </a:r>
                      <a:r>
                        <a:rPr lang="en-GB" sz="3200" baseline="30000" dirty="0"/>
                        <a:t>th</a:t>
                      </a:r>
                      <a:r>
                        <a:rPr lang="en-GB" sz="3200" dirty="0"/>
                        <a:t> May 2024</a:t>
                      </a:r>
                      <a:endParaRPr lang="en-GB" sz="3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effectLst/>
                        </a:rPr>
                        <a:t>English Reading</a:t>
                      </a:r>
                      <a:endParaRPr lang="en-GB" sz="3200" b="0" dirty="0"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6200" marR="76200" marT="60960" marB="60960" anchor="ctr"/>
                </a:tc>
                <a:extLst>
                  <a:ext uri="{0D108BD9-81ED-4DB2-BD59-A6C34878D82A}">
                    <a16:rowId xmlns:a16="http://schemas.microsoft.com/office/drawing/2014/main" val="1926100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Wednesday 14</a:t>
                      </a:r>
                      <a:r>
                        <a:rPr lang="en-GB" sz="3200" baseline="30000" dirty="0"/>
                        <a:t>th</a:t>
                      </a:r>
                      <a:r>
                        <a:rPr lang="en-GB" sz="3200" dirty="0"/>
                        <a:t> May 2024</a:t>
                      </a:r>
                      <a:endParaRPr lang="en-GB" sz="3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dk1"/>
                          </a:solidFill>
                          <a:effectLst/>
                        </a:rPr>
                        <a:t>Maths Paper 1 (Arithmetic) </a:t>
                      </a:r>
                    </a:p>
                    <a:p>
                      <a:pPr algn="ctr"/>
                      <a:r>
                        <a:rPr lang="en-GB" sz="3200" b="0" kern="1200" dirty="0">
                          <a:solidFill>
                            <a:schemeClr val="dk1"/>
                          </a:solidFill>
                          <a:effectLst/>
                        </a:rPr>
                        <a:t>Maths Paper 2 (Reasoning)</a:t>
                      </a:r>
                      <a:endParaRPr lang="en-GB" sz="32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17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Thursday 15</a:t>
                      </a:r>
                      <a:r>
                        <a:rPr lang="en-GB" sz="3200" baseline="30000" dirty="0"/>
                        <a:t>th</a:t>
                      </a:r>
                      <a:r>
                        <a:rPr lang="en-GB" sz="3200" dirty="0"/>
                        <a:t> May 2024</a:t>
                      </a:r>
                      <a:endParaRPr lang="en-GB" sz="3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kern="1200" dirty="0">
                          <a:solidFill>
                            <a:schemeClr val="dk1"/>
                          </a:solidFill>
                          <a:effectLst/>
                        </a:rPr>
                        <a:t>Maths Paper 3 (Reasoning)</a:t>
                      </a:r>
                      <a:endParaRPr lang="en-GB" sz="32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260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988E81-D00C-8B96-1D34-180249E7552E}"/>
              </a:ext>
            </a:extLst>
          </p:cNvPr>
          <p:cNvSpPr txBox="1"/>
          <p:nvPr/>
        </p:nvSpPr>
        <p:spPr>
          <a:xfrm>
            <a:off x="838200" y="9209550"/>
            <a:ext cx="166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will be holding information sessions specifically about SATs in March and May.  </a:t>
            </a:r>
          </a:p>
        </p:txBody>
      </p:sp>
    </p:spTree>
    <p:extLst>
      <p:ext uri="{BB962C8B-B14F-4D97-AF65-F5344CB8AC3E}">
        <p14:creationId xmlns:p14="http://schemas.microsoft.com/office/powerpoint/2010/main" val="334257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81001" y="337519"/>
            <a:ext cx="17525998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spc="49" dirty="0">
                <a:solidFill>
                  <a:srgbClr val="FE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Supporting your child during Year 6!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8F828-8A01-93CC-CDCE-4540C6AE9D55}"/>
              </a:ext>
            </a:extLst>
          </p:cNvPr>
          <p:cNvSpPr txBox="1"/>
          <p:nvPr/>
        </p:nvSpPr>
        <p:spPr>
          <a:xfrm>
            <a:off x="346954" y="2762329"/>
            <a:ext cx="1814154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GB" sz="3200" dirty="0"/>
              <a:t>Firstly, a positive attitude goes a long way. Give them as much encouragement and support as you can (but we don’t need to tell you that)!</a:t>
            </a:r>
          </a:p>
          <a:p>
            <a:pPr marL="114300" indent="0">
              <a:buNone/>
            </a:pPr>
            <a:endParaRPr lang="en-GB" sz="3200" dirty="0"/>
          </a:p>
          <a:p>
            <a:pPr marL="114300" indent="0">
              <a:buNone/>
            </a:pPr>
            <a:r>
              <a:rPr lang="en-GB" sz="3200" dirty="0"/>
              <a:t>Tips: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Don’t use past papers as they are used in school to prepare the children.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Attend SATs meetings at school (or read any literature sent home).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Talk to your child’s class teacher if you have any concerns rather than worry your child.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Encourage your child to talk to their teacher or a trusted adult (including yourself) about their anxieties. Don’t forget that a small amount of anxiety is normal and not harmful.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Give your child a quiet, distraction free space to complete homework or study.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Give your child time to go outside and reduce screen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Ensure your child is eating and drinking well and getting a good amount of sleep.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Plan something nice and fun for the weekends before and after SATs. This will help them to relax before the SATs and give them something to look forward to after. </a:t>
            </a:r>
          </a:p>
        </p:txBody>
      </p:sp>
    </p:spTree>
    <p:extLst>
      <p:ext uri="{BB962C8B-B14F-4D97-AF65-F5344CB8AC3E}">
        <p14:creationId xmlns:p14="http://schemas.microsoft.com/office/powerpoint/2010/main" val="346390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970" y="-1"/>
            <a:ext cx="18288000" cy="1790701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4952999" y="2440211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26513" y="452348"/>
            <a:ext cx="12690881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  <a:spcBef>
                <a:spcPct val="0"/>
              </a:spcBef>
            </a:pPr>
            <a:r>
              <a:rPr lang="en-US" sz="6000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We Welcome Your Feedback!</a:t>
            </a:r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9D067-3647-35DE-5733-B866075ED9D1}"/>
              </a:ext>
            </a:extLst>
          </p:cNvPr>
          <p:cNvSpPr txBox="1"/>
          <p:nvPr/>
        </p:nvSpPr>
        <p:spPr>
          <a:xfrm>
            <a:off x="457198" y="2505429"/>
            <a:ext cx="17029509" cy="7201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600" dirty="0">
                <a:latin typeface="Ebrima"/>
                <a:ea typeface="Ebrima"/>
                <a:cs typeface="Ebrima"/>
              </a:rPr>
              <a:t>Class teacher</a:t>
            </a:r>
            <a:endParaRPr lang="en-GB" sz="6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6600" dirty="0">
              <a:latin typeface="Ebrima"/>
              <a:ea typeface="Ebrima"/>
              <a:cs typeface="Ebrima"/>
            </a:endParaRPr>
          </a:p>
          <a:p>
            <a:pPr algn="ctr"/>
            <a:r>
              <a:rPr lang="en-GB" sz="6600" dirty="0">
                <a:latin typeface="Ebrima"/>
                <a:ea typeface="Ebrima"/>
                <a:cs typeface="Ebrima"/>
              </a:rPr>
              <a:t>Mrs Moss (Phase Lead)</a:t>
            </a:r>
            <a:endParaRPr lang="en-GB" sz="6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6600" dirty="0">
              <a:latin typeface="Ebrima"/>
              <a:ea typeface="Ebrima"/>
              <a:cs typeface="Ebrima"/>
            </a:endParaRPr>
          </a:p>
          <a:p>
            <a:pPr algn="ctr"/>
            <a:r>
              <a:rPr lang="en-GB" sz="6600" dirty="0">
                <a:latin typeface="Ebrima"/>
                <a:ea typeface="Ebrima"/>
                <a:cs typeface="Ebrima"/>
              </a:rPr>
              <a:t>Mrs Wady (DHTI) / Mrs Riley (DHTC)</a:t>
            </a:r>
          </a:p>
          <a:p>
            <a:endParaRPr lang="en-GB" sz="6600" dirty="0">
              <a:latin typeface="Ebrima"/>
              <a:ea typeface="Ebrima"/>
              <a:cs typeface="Ebrima"/>
            </a:endParaRPr>
          </a:p>
          <a:p>
            <a:pPr algn="ctr"/>
            <a:r>
              <a:rPr lang="en-GB" sz="6600" dirty="0">
                <a:latin typeface="Ebrima"/>
                <a:ea typeface="Ebrima"/>
                <a:cs typeface="Ebrima"/>
              </a:rPr>
              <a:t>Miss Yiannadji (Headteacher)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1C5B919-ED7E-7CD7-97E1-F9F83BE39D77}"/>
              </a:ext>
            </a:extLst>
          </p:cNvPr>
          <p:cNvSpPr/>
          <p:nvPr/>
        </p:nvSpPr>
        <p:spPr>
          <a:xfrm>
            <a:off x="8057553" y="3676071"/>
            <a:ext cx="914400" cy="9144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C55BD5A-4E9D-708D-43F5-B8D6EA3F8666}"/>
              </a:ext>
            </a:extLst>
          </p:cNvPr>
          <p:cNvSpPr/>
          <p:nvPr/>
        </p:nvSpPr>
        <p:spPr>
          <a:xfrm>
            <a:off x="5638800" y="5824880"/>
            <a:ext cx="914400" cy="9144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7C5629F-56C4-A2A8-6033-5C0E1DD8A4A7}"/>
              </a:ext>
            </a:extLst>
          </p:cNvPr>
          <p:cNvSpPr/>
          <p:nvPr/>
        </p:nvSpPr>
        <p:spPr>
          <a:xfrm>
            <a:off x="12192000" y="5824880"/>
            <a:ext cx="914400" cy="9144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EE5798A-13BA-D233-3D74-20E62BCC7FE2}"/>
              </a:ext>
            </a:extLst>
          </p:cNvPr>
          <p:cNvSpPr/>
          <p:nvPr/>
        </p:nvSpPr>
        <p:spPr>
          <a:xfrm>
            <a:off x="8514753" y="7806902"/>
            <a:ext cx="914400" cy="914400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22BC73-3A68-00BB-0B37-266B5F955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477" y="5819989"/>
            <a:ext cx="1638529" cy="1838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243210-FF76-F554-CABF-3037C370C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78" y="5676900"/>
            <a:ext cx="1257475" cy="1848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B0A35E-8F66-E4A1-348D-45F3DA513E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077" y="7877133"/>
            <a:ext cx="1351956" cy="19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0" y="-48185"/>
            <a:ext cx="18392863" cy="2194385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908680" y="2613985"/>
            <a:ext cx="12470641" cy="43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2499" spc="12" dirty="0">
                <a:solidFill>
                  <a:srgbClr val="FAFDFC"/>
                </a:solidFill>
                <a:latin typeface="Montserrat Light Bold"/>
              </a:rPr>
              <a:t>Add text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97027" y="568537"/>
            <a:ext cx="12265338" cy="87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Experiences post-SATs?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1D91B-DC3B-C892-AB81-8EA2FAA3D95A}"/>
              </a:ext>
            </a:extLst>
          </p:cNvPr>
          <p:cNvSpPr txBox="1"/>
          <p:nvPr/>
        </p:nvSpPr>
        <p:spPr>
          <a:xfrm>
            <a:off x="2362200" y="2324100"/>
            <a:ext cx="921578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Swimming (Term 6)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Leaver’s Assembly / Prom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Residential Trip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Sports Day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Enterprise Week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Creative Workshops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9929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798559" y="777233"/>
            <a:ext cx="12690881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  <a:spcBef>
                <a:spcPct val="0"/>
              </a:spcBef>
            </a:pPr>
            <a:r>
              <a:rPr lang="en-US" sz="6000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Questions?</a:t>
            </a:r>
            <a:endParaRPr 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050" name="Picture 2" descr="Clipart Question Mark at GetDrawings | Free download">
            <a:extLst>
              <a:ext uri="{FF2B5EF4-FFF2-40B4-BE49-F238E27FC236}">
                <a16:creationId xmlns:a16="http://schemas.microsoft.com/office/drawing/2014/main" id="{C151B08E-D4BA-C95E-66DE-59187A979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85" y="3467100"/>
            <a:ext cx="3718571" cy="58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questions">
            <a:extLst>
              <a:ext uri="{FF2B5EF4-FFF2-40B4-BE49-F238E27FC236}">
                <a16:creationId xmlns:a16="http://schemas.microsoft.com/office/drawing/2014/main" id="{A72992D5-6483-976E-E6EF-5B633531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9" y="3467100"/>
            <a:ext cx="5181600" cy="53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5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9929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798559" y="777233"/>
            <a:ext cx="12690881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8"/>
              </a:lnSpc>
              <a:spcBef>
                <a:spcPct val="0"/>
              </a:spcBef>
            </a:pPr>
            <a:r>
              <a:rPr lang="en-US" sz="6000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 you!</a:t>
            </a:r>
            <a:endParaRPr lang="en-US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4586B-5306-17B6-9218-E496AD20EB4B}"/>
              </a:ext>
            </a:extLst>
          </p:cNvPr>
          <p:cNvSpPr txBox="1"/>
          <p:nvPr/>
        </p:nvSpPr>
        <p:spPr>
          <a:xfrm>
            <a:off x="1917977" y="8401771"/>
            <a:ext cx="28985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Mrs Moss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Eagles Class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USK2 lead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B170A-4C2F-F05D-8228-722923659031}"/>
              </a:ext>
            </a:extLst>
          </p:cNvPr>
          <p:cNvSpPr txBox="1"/>
          <p:nvPr/>
        </p:nvSpPr>
        <p:spPr>
          <a:xfrm>
            <a:off x="6663001" y="8414328"/>
            <a:ext cx="55595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 Allen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Peacocks Class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Assistant Headteacher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26572-CC62-9D3B-67C9-270AF87AFDE2}"/>
              </a:ext>
            </a:extLst>
          </p:cNvPr>
          <p:cNvSpPr txBox="1"/>
          <p:nvPr/>
        </p:nvSpPr>
        <p:spPr>
          <a:xfrm>
            <a:off x="13947608" y="8395749"/>
            <a:ext cx="308366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Mrs Lloyd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Parrots Class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C84F4-F93C-FC7B-3703-8CE46D341FD4}"/>
              </a:ext>
            </a:extLst>
          </p:cNvPr>
          <p:cNvSpPr/>
          <p:nvPr/>
        </p:nvSpPr>
        <p:spPr>
          <a:xfrm>
            <a:off x="463689" y="2384083"/>
            <a:ext cx="5105400" cy="58273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DFD52C-F9DD-0A15-73A8-B28363386A0F}"/>
              </a:ext>
            </a:extLst>
          </p:cNvPr>
          <p:cNvSpPr/>
          <p:nvPr/>
        </p:nvSpPr>
        <p:spPr>
          <a:xfrm>
            <a:off x="6743700" y="2384083"/>
            <a:ext cx="5105400" cy="58273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3861D-4BF4-E831-7717-BCB18E3A4C00}"/>
              </a:ext>
            </a:extLst>
          </p:cNvPr>
          <p:cNvSpPr/>
          <p:nvPr/>
        </p:nvSpPr>
        <p:spPr>
          <a:xfrm>
            <a:off x="12877802" y="2384083"/>
            <a:ext cx="5105400" cy="58273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Bald Eagle in mid-air flight… | PRINCE GEORGE'S COUNTY PARENTS ...">
            <a:extLst>
              <a:ext uri="{FF2B5EF4-FFF2-40B4-BE49-F238E27FC236}">
                <a16:creationId xmlns:a16="http://schemas.microsoft.com/office/drawing/2014/main" id="{3F55F3E9-B002-D1D7-FFB9-94390FA8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" y="2856186"/>
            <a:ext cx="4495799" cy="4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he Proud Peackcock: Eight Fun Facts on the Indian Peacock - Owlcation">
            <a:extLst>
              <a:ext uri="{FF2B5EF4-FFF2-40B4-BE49-F238E27FC236}">
                <a16:creationId xmlns:a16="http://schemas.microsoft.com/office/drawing/2014/main" id="{FBA8C0D2-47E1-A005-F86A-15366AA5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62" y="2856186"/>
            <a:ext cx="3729787" cy="4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8 Top Blue Parrot Species to Keep as Pets">
            <a:extLst>
              <a:ext uri="{FF2B5EF4-FFF2-40B4-BE49-F238E27FC236}">
                <a16:creationId xmlns:a16="http://schemas.microsoft.com/office/drawing/2014/main" id="{69FCB9C6-BDC7-55B9-D9D3-7B429450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763" y="2856186"/>
            <a:ext cx="4236346" cy="4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3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790700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590800" y="452477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Gratitude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5F302-C7E0-C114-DC80-F4B7FEC66441}"/>
              </a:ext>
            </a:extLst>
          </p:cNvPr>
          <p:cNvSpPr txBox="1"/>
          <p:nvPr/>
        </p:nvSpPr>
        <p:spPr>
          <a:xfrm>
            <a:off x="1409700" y="3390900"/>
            <a:ext cx="1546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"Thank you for your invaluable support throughout your child's Year 5 journey. </a:t>
            </a:r>
          </a:p>
          <a:p>
            <a:endParaRPr lang="en-GB" sz="4800" dirty="0"/>
          </a:p>
          <a:p>
            <a:r>
              <a:rPr lang="en-GB" sz="4800" dirty="0"/>
              <a:t>Your partnership has made a lasting impact on their learning and growth."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9929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4267200" y="2741657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98559" y="777233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Meet the team!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ACE64D-63B2-D910-318D-C5C46C7ECAC6}"/>
              </a:ext>
            </a:extLst>
          </p:cNvPr>
          <p:cNvSpPr txBox="1"/>
          <p:nvPr/>
        </p:nvSpPr>
        <p:spPr>
          <a:xfrm>
            <a:off x="1917977" y="8401771"/>
            <a:ext cx="28985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Mrs Moss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Eagles Class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USK2 lead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65459-6B00-C690-7BA7-5CE03EC6EF62}"/>
              </a:ext>
            </a:extLst>
          </p:cNvPr>
          <p:cNvSpPr txBox="1"/>
          <p:nvPr/>
        </p:nvSpPr>
        <p:spPr>
          <a:xfrm>
            <a:off x="6663001" y="8414328"/>
            <a:ext cx="55595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 Allen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Peacocks Class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Assistant Headteacher</a:t>
            </a: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9C06A-C469-2B5C-FCAE-EE2E18BA3049}"/>
              </a:ext>
            </a:extLst>
          </p:cNvPr>
          <p:cNvSpPr txBox="1"/>
          <p:nvPr/>
        </p:nvSpPr>
        <p:spPr>
          <a:xfrm>
            <a:off x="13947608" y="8395749"/>
            <a:ext cx="308366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Mrs Lloyd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Parrots Class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38E3A-1075-1ECE-0057-45FE9C232FBC}"/>
              </a:ext>
            </a:extLst>
          </p:cNvPr>
          <p:cNvSpPr/>
          <p:nvPr/>
        </p:nvSpPr>
        <p:spPr>
          <a:xfrm>
            <a:off x="463689" y="2384083"/>
            <a:ext cx="5105400" cy="582734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A088E-F9A9-B06A-AA1D-41AD47102B4D}"/>
              </a:ext>
            </a:extLst>
          </p:cNvPr>
          <p:cNvSpPr/>
          <p:nvPr/>
        </p:nvSpPr>
        <p:spPr>
          <a:xfrm>
            <a:off x="6743700" y="2384083"/>
            <a:ext cx="5105400" cy="58273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DBE95-2407-A413-F9B8-7697EA94DF75}"/>
              </a:ext>
            </a:extLst>
          </p:cNvPr>
          <p:cNvSpPr/>
          <p:nvPr/>
        </p:nvSpPr>
        <p:spPr>
          <a:xfrm>
            <a:off x="12877802" y="2384083"/>
            <a:ext cx="5105400" cy="582734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ald Eagle in mid-air flight… | PRINCE GEORGE'S COUNTY PARENTS ...">
            <a:extLst>
              <a:ext uri="{FF2B5EF4-FFF2-40B4-BE49-F238E27FC236}">
                <a16:creationId xmlns:a16="http://schemas.microsoft.com/office/drawing/2014/main" id="{D3E2F5B1-5C89-C147-2561-83AC0408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2" y="2856186"/>
            <a:ext cx="4495799" cy="4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roud Peackcock: Eight Fun Facts on the Indian Peacock - Owlcation">
            <a:extLst>
              <a:ext uri="{FF2B5EF4-FFF2-40B4-BE49-F238E27FC236}">
                <a16:creationId xmlns:a16="http://schemas.microsoft.com/office/drawing/2014/main" id="{B1284461-6280-2BF7-3B06-78DCADD1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62" y="2856186"/>
            <a:ext cx="3729787" cy="4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 Top Blue Parrot Species to Keep as Pets">
            <a:extLst>
              <a:ext uri="{FF2B5EF4-FFF2-40B4-BE49-F238E27FC236}">
                <a16:creationId xmlns:a16="http://schemas.microsoft.com/office/drawing/2014/main" id="{0A37E77E-0934-85E6-DCD2-0E563AB3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763" y="2856186"/>
            <a:ext cx="4236346" cy="4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49929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46000"/>
          </a:blip>
          <a:srcRect/>
          <a:stretch>
            <a:fillRect/>
          </a:stretch>
        </p:blipFill>
        <p:spPr>
          <a:xfrm>
            <a:off x="4267200" y="2741657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98559" y="777233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Meet the team!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65459-6B00-C690-7BA7-5CE03EC6EF62}"/>
              </a:ext>
            </a:extLst>
          </p:cNvPr>
          <p:cNvSpPr txBox="1"/>
          <p:nvPr/>
        </p:nvSpPr>
        <p:spPr>
          <a:xfrm>
            <a:off x="7239000" y="8369533"/>
            <a:ext cx="33369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 Marshall</a:t>
            </a:r>
          </a:p>
          <a:p>
            <a:pPr algn="ctr"/>
            <a:r>
              <a:rPr lang="en-GB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 5/6 TA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38E3A-1075-1ECE-0057-45FE9C232FBC}"/>
              </a:ext>
            </a:extLst>
          </p:cNvPr>
          <p:cNvSpPr/>
          <p:nvPr/>
        </p:nvSpPr>
        <p:spPr>
          <a:xfrm>
            <a:off x="6591299" y="2694765"/>
            <a:ext cx="5105400" cy="5660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35BEB-F7BB-C303-6063-7F70CFDF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034" y="3725940"/>
            <a:ext cx="3231930" cy="34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4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790700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590800" y="452477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Attendance &amp; Lateness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5F302-C7E0-C114-DC80-F4B7FEC66441}"/>
              </a:ext>
            </a:extLst>
          </p:cNvPr>
          <p:cNvSpPr txBox="1"/>
          <p:nvPr/>
        </p:nvSpPr>
        <p:spPr>
          <a:xfrm>
            <a:off x="914400" y="2263692"/>
            <a:ext cx="154686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Regular attendance ensures children stay on track with learning, while absences or lateness lead to missed opportunities and knowledge gaps.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Consistent attendance fosters a strong sense of belonging and helps children build confidence and positive relationships.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Good attendance directly correlates with higher academic achievement and better social development, setting the stage for future success.</a:t>
            </a:r>
          </a:p>
        </p:txBody>
      </p:sp>
    </p:spTree>
    <p:extLst>
      <p:ext uri="{BB962C8B-B14F-4D97-AF65-F5344CB8AC3E}">
        <p14:creationId xmlns:p14="http://schemas.microsoft.com/office/powerpoint/2010/main" val="313003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80741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/>
          <a:stretch>
            <a:fillRect/>
          </a:stretch>
        </p:blipFill>
        <p:spPr>
          <a:xfrm>
            <a:off x="3886200" y="2649166"/>
            <a:ext cx="8382000" cy="6769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98559" y="339577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Learning in Year 6 - Topics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7FB1B1-F2F4-C851-04C0-D0323DC8D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567772"/>
              </p:ext>
            </p:extLst>
          </p:nvPr>
        </p:nvGraphicFramePr>
        <p:xfrm>
          <a:off x="533399" y="2104429"/>
          <a:ext cx="17221200" cy="1929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70200">
                  <a:extLst>
                    <a:ext uri="{9D8B030D-6E8A-4147-A177-3AD203B41FA5}">
                      <a16:colId xmlns:a16="http://schemas.microsoft.com/office/drawing/2014/main" val="3855045303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97719036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66069205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3132022190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690787597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3221092102"/>
                    </a:ext>
                  </a:extLst>
                </a:gridCol>
              </a:tblGrid>
              <a:tr h="479594">
                <a:tc>
                  <a:txBody>
                    <a:bodyPr/>
                    <a:lstStyle/>
                    <a:p>
                      <a:r>
                        <a:rPr lang="en-US" sz="3200" dirty="0"/>
                        <a:t>Autumn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Autumn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Spring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Spring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Summer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Summer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1072"/>
                  </a:ext>
                </a:extLst>
              </a:tr>
              <a:tr h="135060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Stand and Deliver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Friend or Foe</a:t>
                      </a:r>
                    </a:p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Rule of Law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Survival of the fittest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Migration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703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A8929D-9797-68C9-6482-9064DE8F2313}"/>
              </a:ext>
            </a:extLst>
          </p:cNvPr>
          <p:cNvSpPr txBox="1"/>
          <p:nvPr/>
        </p:nvSpPr>
        <p:spPr>
          <a:xfrm>
            <a:off x="533399" y="4034149"/>
            <a:ext cx="17221200" cy="4863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Core Texts as Topic Leaders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Sequential and Iterative Curriculum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Local &amp; Global Perspectives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Engaging &amp; Adaptive Teaching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Big Bangs &amp; Family Learning Afternoons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31EA1-AC37-D015-84A6-D71FAFFDD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0" y="7901237"/>
            <a:ext cx="5906324" cy="1524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865674-3503-7DDD-CF76-64A404861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8200" y="4511890"/>
            <a:ext cx="3372152" cy="30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80741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798559" y="339577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spc="49" dirty="0">
                <a:solidFill>
                  <a:srgbClr val="FEFFFF"/>
                </a:solidFill>
                <a:latin typeface="Montserrat Light"/>
              </a:rPr>
              <a:t>Learning in Year 6 - Literacy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8FBEE-CFA3-B311-AC92-D4D4BBC9227A}"/>
              </a:ext>
            </a:extLst>
          </p:cNvPr>
          <p:cNvSpPr txBox="1"/>
          <p:nvPr/>
        </p:nvSpPr>
        <p:spPr>
          <a:xfrm>
            <a:off x="509953" y="2369342"/>
            <a:ext cx="16764000" cy="605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Phonics &amp; Early Reading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Reading Schemes and Whole-Class Reading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Reading for Pleasure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Oracy, Vocabulary, and EGPS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(English, Grammar, Punctuation, Spelling)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4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80741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798559" y="339577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spc="49" dirty="0">
                <a:solidFill>
                  <a:srgbClr val="FEFFFF"/>
                </a:solidFill>
                <a:latin typeface="Montserrat Light"/>
              </a:rPr>
              <a:t>Learning in Year 6 - Mathematics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8FBEE-CFA3-B311-AC92-D4D4BBC9227A}"/>
              </a:ext>
            </a:extLst>
          </p:cNvPr>
          <p:cNvSpPr txBox="1"/>
          <p:nvPr/>
        </p:nvSpPr>
        <p:spPr>
          <a:xfrm>
            <a:off x="509953" y="2369342"/>
            <a:ext cx="16764000" cy="605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Mastery Approach to Maths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Representation &amp; Structure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Fluency &amp; Variation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Encouraging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6169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80741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798559" y="339577"/>
            <a:ext cx="12690881" cy="885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spc="49" dirty="0">
                <a:solidFill>
                  <a:srgbClr val="FEFFFF"/>
                </a:solidFill>
                <a:latin typeface="Montserrat Light"/>
              </a:rPr>
              <a:t>Learning in Year 6 -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8FBEE-CFA3-B311-AC92-D4D4BBC9227A}"/>
              </a:ext>
            </a:extLst>
          </p:cNvPr>
          <p:cNvSpPr txBox="1"/>
          <p:nvPr/>
        </p:nvSpPr>
        <p:spPr>
          <a:xfrm>
            <a:off x="509953" y="2369342"/>
            <a:ext cx="16764000" cy="605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Progressive Science Curriculum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Practical Scientific Enquiry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Integration Across Subjects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Scientific Vocabulary and Communication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Scientific Enquiry Skills &amp; Everyday Application</a:t>
            </a:r>
          </a:p>
        </p:txBody>
      </p:sp>
    </p:spTree>
    <p:extLst>
      <p:ext uri="{BB962C8B-B14F-4D97-AF65-F5344CB8AC3E}">
        <p14:creationId xmlns:p14="http://schemas.microsoft.com/office/powerpoint/2010/main" val="363747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87A00FF76114FAC2028B65B33D9F4" ma:contentTypeVersion="16" ma:contentTypeDescription="Create a new document." ma:contentTypeScope="" ma:versionID="0c2549f17ac0a93ac481b53296e43de3">
  <xsd:schema xmlns:xsd="http://www.w3.org/2001/XMLSchema" xmlns:xs="http://www.w3.org/2001/XMLSchema" xmlns:p="http://schemas.microsoft.com/office/2006/metadata/properties" xmlns:ns2="e893d0c3-c19d-4b6a-afad-0d250454d47e" xmlns:ns3="4a5c0d52-8126-443c-82bc-29b18a044353" targetNamespace="http://schemas.microsoft.com/office/2006/metadata/properties" ma:root="true" ma:fieldsID="ed6cf429ae08d8a69bd371e2e50ccab5" ns2:_="" ns3:_="">
    <xsd:import namespace="e893d0c3-c19d-4b6a-afad-0d250454d47e"/>
    <xsd:import namespace="4a5c0d52-8126-443c-82bc-29b18a044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3d0c3-c19d-4b6a-afad-0d250454d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dffc719-6a4c-49d5-8229-a4bb84acd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0d52-8126-443c-82bc-29b18a04435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0e85297-fc79-4763-98a3-7d3f0b154bb3}" ma:internalName="TaxCatchAll" ma:showField="CatchAllData" ma:web="4a5c0d52-8126-443c-82bc-29b18a044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93d0c3-c19d-4b6a-afad-0d250454d47e">
      <Terms xmlns="http://schemas.microsoft.com/office/infopath/2007/PartnerControls"/>
    </lcf76f155ced4ddcb4097134ff3c332f>
    <TaxCatchAll xmlns="4a5c0d52-8126-443c-82bc-29b18a044353" xsi:nil="true"/>
    <SharedWithUsers xmlns="4a5c0d52-8126-443c-82bc-29b18a044353">
      <UserInfo>
        <DisplayName/>
        <AccountId xsi:nil="true"/>
        <AccountType/>
      </UserInfo>
    </SharedWithUsers>
    <MediaLengthInSeconds xmlns="e893d0c3-c19d-4b6a-afad-0d250454d4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AABF2-AA65-4B46-A23E-64FC5B0A1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3d0c3-c19d-4b6a-afad-0d250454d47e"/>
    <ds:schemaRef ds:uri="4a5c0d52-8126-443c-82bc-29b18a044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068E50-3E10-427C-B91A-0D19084710BC}">
  <ds:schemaRefs>
    <ds:schemaRef ds:uri="4a5c0d52-8126-443c-82bc-29b18a044353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e893d0c3-c19d-4b6a-afad-0d250454d47e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B4D5CB0-CEC7-4859-9495-F626B1CE5A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767</Words>
  <Application>Microsoft Office PowerPoint</Application>
  <PresentationFormat>Custom</PresentationFormat>
  <Paragraphs>172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Montserrat Classic Bold</vt:lpstr>
      <vt:lpstr>Montserrat Light</vt:lpstr>
      <vt:lpstr>Ebrima</vt:lpstr>
      <vt:lpstr>Microsoft YaHei UI</vt:lpstr>
      <vt:lpstr>ISHALinkpen Join</vt:lpstr>
      <vt:lpstr>ABeeZee Italics</vt:lpstr>
      <vt:lpstr>Playfair Display</vt:lpstr>
      <vt:lpstr>Arial</vt:lpstr>
      <vt:lpstr>Montserrat Classic</vt:lpstr>
      <vt:lpstr>Calibri</vt:lpstr>
      <vt:lpstr>Montserrat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Woodland Academy Trust</dc:title>
  <dc:creator>Joanne Ashton</dc:creator>
  <cp:lastModifiedBy>Sophie Moss</cp:lastModifiedBy>
  <cp:revision>91</cp:revision>
  <dcterms:created xsi:type="dcterms:W3CDTF">2006-08-16T00:00:00Z</dcterms:created>
  <dcterms:modified xsi:type="dcterms:W3CDTF">2024-09-17T21:36:37Z</dcterms:modified>
  <dc:identifier>DAE3H6aTj6o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0x01010008F87A00FF76114FAC2028B65B33D9F4</vt:lpwstr>
  </property>
  <property fmtid="{D5CDD505-2E9C-101B-9397-08002B2CF9AE}" pid="3" name="Order">
    <vt:r8>108000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