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67" r:id="rId7"/>
    <p:sldId id="276" r:id="rId8"/>
    <p:sldId id="272" r:id="rId9"/>
    <p:sldId id="301" r:id="rId10"/>
    <p:sldId id="305" r:id="rId11"/>
    <p:sldId id="306" r:id="rId12"/>
    <p:sldId id="302" r:id="rId13"/>
    <p:sldId id="307" r:id="rId14"/>
    <p:sldId id="260" r:id="rId15"/>
    <p:sldId id="261" r:id="rId16"/>
    <p:sldId id="262" r:id="rId17"/>
    <p:sldId id="303" r:id="rId18"/>
    <p:sldId id="268" r:id="rId19"/>
    <p:sldId id="270" r:id="rId20"/>
    <p:sldId id="300" r:id="rId21"/>
    <p:sldId id="274" r:id="rId22"/>
    <p:sldId id="275" r:id="rId23"/>
    <p:sldId id="304" r:id="rId24"/>
  </p:sldIdLst>
  <p:sldSz cx="18288000" cy="10287000"/>
  <p:notesSz cx="6858000" cy="9144000"/>
  <p:embeddedFontLst>
    <p:embeddedFont>
      <p:font typeface="ABeeZee" panose="020B0604020202020204" charset="0"/>
      <p:regular r:id="rId26"/>
    </p:embeddedFont>
    <p:embeddedFont>
      <p:font typeface="Arial Black" panose="020B0A04020102020204" pitchFamily="34" charset="0"/>
      <p:bold r:id="rId27"/>
    </p:embeddedFont>
    <p:embeddedFont>
      <p:font typeface="Ebrima" panose="02000000000000000000" pitchFamily="2" charset="0"/>
      <p:regular r:id="rId28"/>
      <p:bold r:id="rId29"/>
    </p:embeddedFont>
    <p:embeddedFont>
      <p:font typeface="ISHALinkpen Join" panose="03050602040000000000" pitchFamily="66" charset="0"/>
      <p:regular r:id="rId30"/>
    </p:embeddedFont>
    <p:embeddedFont>
      <p:font typeface="Microsoft YaHei UI" panose="020B0503020204020204" pitchFamily="34" charset="-122"/>
      <p:regular r:id="rId31"/>
      <p:bold r:id="rId32"/>
    </p:embeddedFont>
    <p:embeddedFont>
      <p:font typeface="Montserrat Classic" panose="020B0604020202020204" charset="0"/>
      <p:regular r:id="rId33"/>
    </p:embeddedFont>
    <p:embeddedFont>
      <p:font typeface="Montserrat Classic Bold" panose="020B0604020202020204" charset="0"/>
      <p:regular r:id="rId34"/>
      <p:bold r:id="rId35"/>
    </p:embeddedFont>
    <p:embeddedFont>
      <p:font typeface="Montserrat Light" panose="00000400000000000000" pitchFamily="2" charset="0"/>
      <p:regular r:id="rId36"/>
      <p:italic r:id="rId37"/>
    </p:embeddedFont>
    <p:embeddedFont>
      <p:font typeface="Montserrat Light Bold" panose="020B0604020202020204" charset="0"/>
      <p:regular r:id="rId38"/>
      <p:bold r:id="rId39"/>
    </p:embeddedFont>
    <p:embeddedFont>
      <p:font typeface="Playfair Display" panose="00000500000000000000"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CA8C3-4B63-4344-B867-D0B9ACA710C1}" v="4" dt="2024-11-06T16:02:05.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3956" autoAdjust="0"/>
  </p:normalViewPr>
  <p:slideViewPr>
    <p:cSldViewPr>
      <p:cViewPr varScale="1">
        <p:scale>
          <a:sx n="52" d="100"/>
          <a:sy n="52" d="100"/>
        </p:scale>
        <p:origin x="77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Ashton" userId="054c8c6c-4c71-4e89-84a1-7cdf791e513f" providerId="ADAL" clId="{375CA8C3-4B63-4344-B867-D0B9ACA710C1}"/>
    <pc:docChg chg="custSel addSld delSld modSld">
      <pc:chgData name="Joanne Ashton" userId="054c8c6c-4c71-4e89-84a1-7cdf791e513f" providerId="ADAL" clId="{375CA8C3-4B63-4344-B867-D0B9ACA710C1}" dt="2024-11-06T16:02:17.118" v="13" actId="2696"/>
      <pc:docMkLst>
        <pc:docMk/>
      </pc:docMkLst>
      <pc:sldChg chg="addSp delSp modSp add mod">
        <pc:chgData name="Joanne Ashton" userId="054c8c6c-4c71-4e89-84a1-7cdf791e513f" providerId="ADAL" clId="{375CA8C3-4B63-4344-B867-D0B9ACA710C1}" dt="2024-11-06T16:02:05.956" v="12"/>
        <pc:sldMkLst>
          <pc:docMk/>
          <pc:sldMk cId="0" sldId="256"/>
        </pc:sldMkLst>
        <pc:spChg chg="add mod">
          <ac:chgData name="Joanne Ashton" userId="054c8c6c-4c71-4e89-84a1-7cdf791e513f" providerId="ADAL" clId="{375CA8C3-4B63-4344-B867-D0B9ACA710C1}" dt="2024-11-06T16:01:26.865" v="6" actId="1076"/>
          <ac:spMkLst>
            <pc:docMk/>
            <pc:sldMk cId="0" sldId="256"/>
            <ac:spMk id="4" creationId="{4DEBAD03-8B67-3F4A-1243-65D288DB960A}"/>
          </ac:spMkLst>
        </pc:spChg>
        <pc:spChg chg="del topLvl">
          <ac:chgData name="Joanne Ashton" userId="054c8c6c-4c71-4e89-84a1-7cdf791e513f" providerId="ADAL" clId="{375CA8C3-4B63-4344-B867-D0B9ACA710C1}" dt="2024-11-06T16:01:13.848" v="1" actId="478"/>
          <ac:spMkLst>
            <pc:docMk/>
            <pc:sldMk cId="0" sldId="256"/>
            <ac:spMk id="7" creationId="{00000000-0000-0000-0000-000000000000}"/>
          </ac:spMkLst>
        </pc:spChg>
        <pc:spChg chg="del topLvl">
          <ac:chgData name="Joanne Ashton" userId="054c8c6c-4c71-4e89-84a1-7cdf791e513f" providerId="ADAL" clId="{375CA8C3-4B63-4344-B867-D0B9ACA710C1}" dt="2024-11-06T16:01:29.141" v="7" actId="478"/>
          <ac:spMkLst>
            <pc:docMk/>
            <pc:sldMk cId="0" sldId="256"/>
            <ac:spMk id="8" creationId="{00000000-0000-0000-0000-000000000000}"/>
          </ac:spMkLst>
        </pc:spChg>
        <pc:spChg chg="del">
          <ac:chgData name="Joanne Ashton" userId="054c8c6c-4c71-4e89-84a1-7cdf791e513f" providerId="ADAL" clId="{375CA8C3-4B63-4344-B867-D0B9ACA710C1}" dt="2024-11-06T16:02:05.204" v="11" actId="478"/>
          <ac:spMkLst>
            <pc:docMk/>
            <pc:sldMk cId="0" sldId="256"/>
            <ac:spMk id="9" creationId="{00000000-0000-0000-0000-000000000000}"/>
          </ac:spMkLst>
        </pc:spChg>
        <pc:spChg chg="add mod">
          <ac:chgData name="Joanne Ashton" userId="054c8c6c-4c71-4e89-84a1-7cdf791e513f" providerId="ADAL" clId="{375CA8C3-4B63-4344-B867-D0B9ACA710C1}" dt="2024-11-06T16:01:51.554" v="10" actId="1076"/>
          <ac:spMkLst>
            <pc:docMk/>
            <pc:sldMk cId="0" sldId="256"/>
            <ac:spMk id="10" creationId="{AD95D984-D627-70FA-1265-9B4B3C29FF5A}"/>
          </ac:spMkLst>
        </pc:spChg>
        <pc:spChg chg="mod">
          <ac:chgData name="Joanne Ashton" userId="054c8c6c-4c71-4e89-84a1-7cdf791e513f" providerId="ADAL" clId="{375CA8C3-4B63-4344-B867-D0B9ACA710C1}" dt="2024-11-06T16:01:23.599" v="5" actId="1076"/>
          <ac:spMkLst>
            <pc:docMk/>
            <pc:sldMk cId="0" sldId="256"/>
            <ac:spMk id="11" creationId="{00000000-0000-0000-0000-000000000000}"/>
          </ac:spMkLst>
        </pc:spChg>
        <pc:spChg chg="add mod">
          <ac:chgData name="Joanne Ashton" userId="054c8c6c-4c71-4e89-84a1-7cdf791e513f" providerId="ADAL" clId="{375CA8C3-4B63-4344-B867-D0B9ACA710C1}" dt="2024-11-06T16:02:05.956" v="12"/>
          <ac:spMkLst>
            <pc:docMk/>
            <pc:sldMk cId="0" sldId="256"/>
            <ac:spMk id="12" creationId="{1BDFD61A-F977-A48F-26D7-78FA7777A465}"/>
          </ac:spMkLst>
        </pc:spChg>
        <pc:grpChg chg="del">
          <ac:chgData name="Joanne Ashton" userId="054c8c6c-4c71-4e89-84a1-7cdf791e513f" providerId="ADAL" clId="{375CA8C3-4B63-4344-B867-D0B9ACA710C1}" dt="2024-11-06T16:01:13.848" v="1" actId="478"/>
          <ac:grpSpMkLst>
            <pc:docMk/>
            <pc:sldMk cId="0" sldId="256"/>
            <ac:grpSpMk id="6" creationId="{00000000-0000-0000-0000-000000000000}"/>
          </ac:grpSpMkLst>
        </pc:grpChg>
        <pc:picChg chg="mod">
          <ac:chgData name="Joanne Ashton" userId="054c8c6c-4c71-4e89-84a1-7cdf791e513f" providerId="ADAL" clId="{375CA8C3-4B63-4344-B867-D0B9ACA710C1}" dt="2024-11-06T16:01:19.638" v="4" actId="14100"/>
          <ac:picMkLst>
            <pc:docMk/>
            <pc:sldMk cId="0" sldId="256"/>
            <ac:picMk id="5" creationId="{00000000-0000-0000-0000-000000000000}"/>
          </ac:picMkLst>
        </pc:picChg>
      </pc:sldChg>
      <pc:sldChg chg="del">
        <pc:chgData name="Joanne Ashton" userId="054c8c6c-4c71-4e89-84a1-7cdf791e513f" providerId="ADAL" clId="{375CA8C3-4B63-4344-B867-D0B9ACA710C1}" dt="2024-11-06T16:02:17.118" v="13" actId="2696"/>
        <pc:sldMkLst>
          <pc:docMk/>
          <pc:sldMk cId="0"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48E8E-1D94-4523-AFEF-BA5BBF2A98EC}"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19585-1DAC-498D-BFC3-531F3478C8FC}" type="slidenum">
              <a:rPr lang="en-GB" smtClean="0"/>
              <a:t>‹#›</a:t>
            </a:fld>
            <a:endParaRPr lang="en-GB"/>
          </a:p>
        </p:txBody>
      </p:sp>
    </p:spTree>
    <p:extLst>
      <p:ext uri="{BB962C8B-B14F-4D97-AF65-F5344CB8AC3E}">
        <p14:creationId xmlns:p14="http://schemas.microsoft.com/office/powerpoint/2010/main" val="2355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seamless transition</a:t>
            </a:r>
          </a:p>
          <a:p>
            <a:r>
              <a:rPr lang="en-GB" dirty="0" err="1"/>
              <a:t>Chn</a:t>
            </a:r>
            <a:r>
              <a:rPr lang="en-GB" dirty="0"/>
              <a:t> have been settled</a:t>
            </a:r>
          </a:p>
          <a:p>
            <a:r>
              <a:rPr lang="en-GB" dirty="0"/>
              <a:t>Three classes have all had a successful start. Add pictures of the class outside displays here</a:t>
            </a:r>
          </a:p>
        </p:txBody>
      </p:sp>
      <p:sp>
        <p:nvSpPr>
          <p:cNvPr id="4" name="Slide Number Placeholder 3"/>
          <p:cNvSpPr>
            <a:spLocks noGrp="1"/>
          </p:cNvSpPr>
          <p:nvPr>
            <p:ph type="sldNum" sz="quarter" idx="5"/>
          </p:nvPr>
        </p:nvSpPr>
        <p:spPr/>
        <p:txBody>
          <a:bodyPr/>
          <a:lstStyle/>
          <a:p>
            <a:fld id="{92F19585-1DAC-498D-BFC3-531F3478C8FC}" type="slidenum">
              <a:rPr lang="en-GB" smtClean="0"/>
              <a:t>2</a:t>
            </a:fld>
            <a:endParaRPr lang="en-GB"/>
          </a:p>
        </p:txBody>
      </p:sp>
    </p:spTree>
    <p:extLst>
      <p:ext uri="{BB962C8B-B14F-4D97-AF65-F5344CB8AC3E}">
        <p14:creationId xmlns:p14="http://schemas.microsoft.com/office/powerpoint/2010/main" val="419535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df6f8b3b7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Arial" panose="020B0604020202020204" pitchFamily="34" charset="0"/>
            </a:endParaRPr>
          </a:p>
        </p:txBody>
      </p:sp>
      <p:sp>
        <p:nvSpPr>
          <p:cNvPr id="140" name="Google Shape;140;g1df6f8b3b7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sz="2800" dirty="0">
              <a:solidFill>
                <a:srgbClr val="501A80"/>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GB" sz="2800" dirty="0">
                <a:solidFill>
                  <a:srgbClr val="501A80"/>
                </a:solidFill>
                <a:latin typeface="Calibri"/>
                <a:ea typeface="Calibri"/>
                <a:cs typeface="Calibri"/>
                <a:sym typeface="Calibri"/>
              </a:rPr>
              <a:t>· </a:t>
            </a:r>
            <a:endParaRPr sz="2800" dirty="0">
              <a:solidFill>
                <a:srgbClr val="501A80"/>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GB" sz="2800" dirty="0">
                <a:solidFill>
                  <a:srgbClr val="501A80"/>
                </a:solidFill>
                <a:latin typeface="Calibri"/>
                <a:ea typeface="Calibri"/>
                <a:cs typeface="Calibri"/>
                <a:sym typeface="Calibri"/>
              </a:rPr>
              <a:t>·        </a:t>
            </a:r>
            <a:endParaRPr sz="2800" dirty="0">
              <a:solidFill>
                <a:srgbClr val="501A8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Arial" panose="020B0604020202020204" pitchFamily="34" charset="0"/>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is designed to foster exploration and discovery in biology, chemistry, and physics. Pupils build foundational knowledge and concepts, developing skills in scientific thinking, rational explanation, and curiosity about natural phenomena.</a:t>
            </a:r>
          </a:p>
          <a:p>
            <a:pPr marL="228600" indent="-228600">
              <a:buAutoNum type="arabicPeriod"/>
            </a:pPr>
            <a:r>
              <a:rPr lang="en-GB" dirty="0"/>
              <a:t>Children are encouraged to engage in hands-on activities where they collect data, make observations, and draw conclusions. They use technology (e.g., iPads, graphs, and diagrams) to systematically record and present findings, helping them justify their ideas and develop deeper understanding.</a:t>
            </a:r>
          </a:p>
          <a:p>
            <a:pPr marL="228600" indent="-228600">
              <a:buAutoNum type="arabicPeriod"/>
            </a:pPr>
            <a:r>
              <a:rPr lang="en-GB" dirty="0"/>
              <a:t>Science learning is integrated into other subjects, such as communication and language development, literacy, and mathematics. For example, children practice using scientific vocabulary, apply their maths skills to count and estimate in investigations, and explore the natural world through creative arts.</a:t>
            </a:r>
          </a:p>
          <a:p>
            <a:pPr marL="228600" indent="-228600">
              <a:buAutoNum type="arabicPeriod"/>
            </a:pPr>
            <a:r>
              <a:rPr lang="en-GB" dirty="0"/>
              <a:t>Emphasis is placed on learning and using accurate scientific vocabulary. Children are encouraged to discuss scientific concepts using relevant terminology, describe processes, and understand how scientific ideas have evolved over time.</a:t>
            </a:r>
          </a:p>
          <a:p>
            <a:pPr marL="228600" indent="-228600">
              <a:buAutoNum type="arabicPeriod"/>
            </a:pPr>
            <a:r>
              <a:rPr lang="en-GB" dirty="0"/>
              <a:t>Children learn to plan and conduct different types of scientific enquiries (e.g., fair tests, pattern recognition, classification). They are taught to recognise how science impacts daily life, explore the benefits and drawbacks of scientific development, and apply their understanding to real-world contexts.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14</a:t>
            </a:fld>
            <a:endParaRPr lang="en-GB"/>
          </a:p>
        </p:txBody>
      </p:sp>
    </p:spTree>
    <p:extLst>
      <p:ext uri="{BB962C8B-B14F-4D97-AF65-F5344CB8AC3E}">
        <p14:creationId xmlns:p14="http://schemas.microsoft.com/office/powerpoint/2010/main" val="388488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handout prepared and on seats.</a:t>
            </a:r>
          </a:p>
        </p:txBody>
      </p:sp>
      <p:sp>
        <p:nvSpPr>
          <p:cNvPr id="4" name="Slide Number Placeholder 3"/>
          <p:cNvSpPr>
            <a:spLocks noGrp="1"/>
          </p:cNvSpPr>
          <p:nvPr>
            <p:ph type="sldNum" sz="quarter" idx="5"/>
          </p:nvPr>
        </p:nvSpPr>
        <p:spPr/>
        <p:txBody>
          <a:bodyPr/>
          <a:lstStyle/>
          <a:p>
            <a:fld id="{92F19585-1DAC-498D-BFC3-531F3478C8FC}" type="slidenum">
              <a:rPr lang="en-GB" smtClean="0"/>
              <a:t>15</a:t>
            </a:fld>
            <a:endParaRPr lang="en-GB"/>
          </a:p>
        </p:txBody>
      </p:sp>
    </p:spTree>
    <p:extLst>
      <p:ext uri="{BB962C8B-B14F-4D97-AF65-F5344CB8AC3E}">
        <p14:creationId xmlns:p14="http://schemas.microsoft.com/office/powerpoint/2010/main" val="390495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16</a:t>
            </a:fld>
            <a:endParaRPr lang="en-GB"/>
          </a:p>
        </p:txBody>
      </p:sp>
    </p:spTree>
    <p:extLst>
      <p:ext uri="{BB962C8B-B14F-4D97-AF65-F5344CB8AC3E}">
        <p14:creationId xmlns:p14="http://schemas.microsoft.com/office/powerpoint/2010/main" val="321092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C3E0C8-508A-4F88-9013-4B198A3843A2}" type="slidenum">
              <a:rPr lang="en-GB" smtClean="0"/>
              <a:t>17</a:t>
            </a:fld>
            <a:endParaRPr lang="en-GB"/>
          </a:p>
        </p:txBody>
      </p:sp>
    </p:spTree>
    <p:extLst>
      <p:ext uri="{BB962C8B-B14F-4D97-AF65-F5344CB8AC3E}">
        <p14:creationId xmlns:p14="http://schemas.microsoft.com/office/powerpoint/2010/main" val="2113055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writing</a:t>
            </a:r>
          </a:p>
        </p:txBody>
      </p:sp>
      <p:sp>
        <p:nvSpPr>
          <p:cNvPr id="4" name="Slide Number Placeholder 3"/>
          <p:cNvSpPr>
            <a:spLocks noGrp="1"/>
          </p:cNvSpPr>
          <p:nvPr>
            <p:ph type="sldNum" sz="quarter" idx="5"/>
          </p:nvPr>
        </p:nvSpPr>
        <p:spPr/>
        <p:txBody>
          <a:bodyPr/>
          <a:lstStyle/>
          <a:p>
            <a:fld id="{92F19585-1DAC-498D-BFC3-531F3478C8FC}" type="slidenum">
              <a:rPr lang="en-GB" smtClean="0"/>
              <a:t>18</a:t>
            </a:fld>
            <a:endParaRPr lang="en-GB"/>
          </a:p>
        </p:txBody>
      </p:sp>
    </p:spTree>
    <p:extLst>
      <p:ext uri="{BB962C8B-B14F-4D97-AF65-F5344CB8AC3E}">
        <p14:creationId xmlns:p14="http://schemas.microsoft.com/office/powerpoint/2010/main" val="197826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19</a:t>
            </a:fld>
            <a:endParaRPr lang="en-GB"/>
          </a:p>
        </p:txBody>
      </p:sp>
    </p:spTree>
    <p:extLst>
      <p:ext uri="{BB962C8B-B14F-4D97-AF65-F5344CB8AC3E}">
        <p14:creationId xmlns:p14="http://schemas.microsoft.com/office/powerpoint/2010/main" val="241895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20</a:t>
            </a:fld>
            <a:endParaRPr lang="en-GB"/>
          </a:p>
        </p:txBody>
      </p:sp>
    </p:spTree>
    <p:extLst>
      <p:ext uri="{BB962C8B-B14F-4D97-AF65-F5344CB8AC3E}">
        <p14:creationId xmlns:p14="http://schemas.microsoft.com/office/powerpoint/2010/main" val="407946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3</a:t>
            </a:fld>
            <a:endParaRPr lang="en-GB"/>
          </a:p>
        </p:txBody>
      </p:sp>
    </p:spTree>
    <p:extLst>
      <p:ext uri="{BB962C8B-B14F-4D97-AF65-F5344CB8AC3E}">
        <p14:creationId xmlns:p14="http://schemas.microsoft.com/office/powerpoint/2010/main" val="123507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Each topic is driven by high-quality core texts that link subjects together. This approach helps children make meaningful connections across subjects, deepening their understanding and engagement.</a:t>
            </a:r>
          </a:p>
          <a:p>
            <a:pPr marL="228600" indent="-228600">
              <a:buAutoNum type="arabicPeriod"/>
            </a:pPr>
            <a:r>
              <a:rPr lang="en-GB" dirty="0"/>
              <a:t>Is carefully mapped out to ensure learning is progressive and builds on previous knowledge. By reinforcing learning with trips, visitors, and special events like Big Bang Days, children develop contextual and purposeful links throughout their primary education.</a:t>
            </a:r>
          </a:p>
          <a:p>
            <a:pPr marL="228600" indent="-228600">
              <a:buAutoNum type="arabicPeriod"/>
            </a:pPr>
            <a:r>
              <a:rPr lang="en-GB" dirty="0"/>
              <a:t>The curriculum emphasises learning about the local area of Greenhithe, its history, and its geographical importance, while also encouraging students to understand how their community connects to London, the wider UK, and the world.</a:t>
            </a:r>
          </a:p>
          <a:p>
            <a:pPr marL="228600" indent="-228600">
              <a:buAutoNum type="arabicPeriod"/>
            </a:pPr>
            <a:r>
              <a:rPr lang="en-GB" dirty="0"/>
              <a:t>We develop medium- and short-term plans that are engaging, ambitious, and inclusive. The curriculum uses a universal design for learning approach, incorporating adaptive strategies to meet the needs of all students.</a:t>
            </a:r>
          </a:p>
          <a:p>
            <a:pPr marL="228600" indent="-228600">
              <a:buAutoNum type="arabicPeriod"/>
            </a:pPr>
            <a:r>
              <a:rPr lang="en-GB" dirty="0"/>
              <a:t>Each topic begins with a 'Big Bang' event to spark curiosity and ends with a Family Learning Afternoon, where students share their work. The children's own perspectives on what they want to learn (gathered through 'gateway to learning') guide part of the topic, ensuring that their interests are reflected in the learning process.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5</a:t>
            </a:fld>
            <a:endParaRPr lang="en-GB"/>
          </a:p>
        </p:txBody>
      </p:sp>
    </p:spTree>
    <p:extLst>
      <p:ext uri="{BB962C8B-B14F-4D97-AF65-F5344CB8AC3E}">
        <p14:creationId xmlns:p14="http://schemas.microsoft.com/office/powerpoint/2010/main" val="76971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Children develop foundational literacy through the systematic Little Wandle Letters &amp; Sounds approach. Phonics knowledge is used as the primary method to decode words, complemented by language comprehension.</a:t>
            </a:r>
          </a:p>
          <a:p>
            <a:pPr marL="228600" indent="-228600">
              <a:buAutoNum type="arabicPeriod"/>
            </a:pPr>
            <a:r>
              <a:rPr lang="en-GB" dirty="0"/>
              <a:t>Once phonics is mastered, children transition to high-quality texts that encompass a variety of literature types. These books support learning in subjects like geography, science, and history, with an emphasis on content from the National Curriculum.</a:t>
            </a:r>
            <a:endParaRPr lang="en-GB" dirty="0">
              <a:cs typeface="Calibri"/>
            </a:endParaRPr>
          </a:p>
          <a:p>
            <a:pPr marL="228600" indent="-228600">
              <a:buAutoNum type="arabicPeriod"/>
            </a:pPr>
            <a:r>
              <a:rPr lang="en-GB" dirty="0"/>
              <a:t>We foster a love of reading by providing well-resourced libraries and book corners, aiming to create a community of readers. This includes an emphasis on reading for enjoyment and developing a lifelong reading habit.</a:t>
            </a:r>
            <a:endParaRPr lang="en-GB" dirty="0">
              <a:cs typeface="Calibri"/>
            </a:endParaRPr>
          </a:p>
          <a:p>
            <a:pPr marL="228600" indent="-228600">
              <a:buAutoNum type="arabicPeriod"/>
            </a:pPr>
            <a:r>
              <a:rPr lang="en-GB" dirty="0"/>
              <a:t>The writing curriculum is closely linked to core texts, providing opportunities to write for different purposes. Children are taught to craft sophisticated sentences and apply quality vocabulary in extended writing tasks, preparing them for the world beyond primary school.</a:t>
            </a:r>
            <a:endParaRPr lang="en-GB" dirty="0">
              <a:cs typeface="Calibri"/>
            </a:endParaRPr>
          </a:p>
          <a:p>
            <a:pPr marL="228600" indent="-228600">
              <a:buAutoNum type="arabicPeriod"/>
            </a:pPr>
            <a:r>
              <a:rPr lang="en-GB" dirty="0"/>
              <a:t>Speaking skills are emphasized through structured opportunities to speak clearly and confidently. Vocabulary development is actively pursued in all subjects, and children follow a bespoke Grammar, Punctuation, and Spelling (EGPS) curriculum to enhance their written communication skills.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6</a:t>
            </a:fld>
            <a:endParaRPr lang="en-GB"/>
          </a:p>
        </p:txBody>
      </p:sp>
    </p:spTree>
    <p:extLst>
      <p:ext uri="{BB962C8B-B14F-4D97-AF65-F5344CB8AC3E}">
        <p14:creationId xmlns:p14="http://schemas.microsoft.com/office/powerpoint/2010/main" val="3016060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Children develop foundational literacy through the systematic Little Wandle Letters &amp; Sounds approach. Phonics knowledge is used as the primary method to decode words, complemented by language comprehension.</a:t>
            </a:r>
          </a:p>
          <a:p>
            <a:pPr marL="228600" indent="-228600">
              <a:buAutoNum type="arabicPeriod"/>
            </a:pPr>
            <a:r>
              <a:rPr lang="en-GB" dirty="0"/>
              <a:t>Once phonics is mastered, children transition to high-quality texts that encompass a variety of literature types. These books support learning in subjects like geography, science, and history, with an emphasis on content from the National Curriculum.</a:t>
            </a:r>
            <a:endParaRPr lang="en-GB" dirty="0">
              <a:cs typeface="Calibri"/>
            </a:endParaRPr>
          </a:p>
          <a:p>
            <a:pPr marL="228600" indent="-228600">
              <a:buAutoNum type="arabicPeriod"/>
            </a:pPr>
            <a:r>
              <a:rPr lang="en-GB" dirty="0"/>
              <a:t>We foster a love of reading by providing well-resourced libraries and book corners, aiming to create a community of readers. This includes an emphasis on reading for enjoyment and developing a lifelong reading habit.</a:t>
            </a:r>
            <a:endParaRPr lang="en-GB" dirty="0">
              <a:cs typeface="Calibri"/>
            </a:endParaRPr>
          </a:p>
          <a:p>
            <a:pPr marL="228600" indent="-228600">
              <a:buAutoNum type="arabicPeriod"/>
            </a:pPr>
            <a:r>
              <a:rPr lang="en-GB" dirty="0"/>
              <a:t>The writing curriculum is closely linked to core texts, providing opportunities to write for different purposes. Children are taught to craft sophisticated sentences and apply quality vocabulary in extended writing tasks, preparing them for the world beyond primary school.</a:t>
            </a:r>
            <a:endParaRPr lang="en-GB" dirty="0">
              <a:cs typeface="Calibri"/>
            </a:endParaRPr>
          </a:p>
          <a:p>
            <a:pPr marL="228600" indent="-228600">
              <a:buAutoNum type="arabicPeriod"/>
            </a:pPr>
            <a:r>
              <a:rPr lang="en-GB" dirty="0"/>
              <a:t>Speaking skills are emphasized through structured opportunities to speak clearly and confidently. Vocabulary development is actively pursued in all subjects, and children follow a bespoke Grammar, Punctuation, and Spelling (EGPS) curriculum to enhance their written communication skills.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7</a:t>
            </a:fld>
            <a:endParaRPr lang="en-GB"/>
          </a:p>
        </p:txBody>
      </p:sp>
    </p:spTree>
    <p:extLst>
      <p:ext uri="{BB962C8B-B14F-4D97-AF65-F5344CB8AC3E}">
        <p14:creationId xmlns:p14="http://schemas.microsoft.com/office/powerpoint/2010/main" val="364870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Children develop foundational literacy through the systematic Little Wandle Letters &amp; Sounds approach. Phonics knowledge is used as the primary method to decode words, complemented by language comprehension.</a:t>
            </a:r>
          </a:p>
          <a:p>
            <a:pPr marL="228600" indent="-228600">
              <a:buAutoNum type="arabicPeriod"/>
            </a:pPr>
            <a:r>
              <a:rPr lang="en-GB" dirty="0"/>
              <a:t>Once phonics is mastered, children transition to high-quality texts that encompass a variety of literature types. These books support learning in subjects like geography, science, and history, with an emphasis on content from the National Curriculum.</a:t>
            </a:r>
            <a:endParaRPr lang="en-GB" dirty="0">
              <a:cs typeface="Calibri"/>
            </a:endParaRPr>
          </a:p>
          <a:p>
            <a:pPr marL="228600" indent="-228600">
              <a:buAutoNum type="arabicPeriod"/>
            </a:pPr>
            <a:r>
              <a:rPr lang="en-GB" dirty="0"/>
              <a:t>We foster a love of reading by providing well-resourced libraries and book corners, aiming to create a community of readers. This includes an emphasis on reading for enjoyment and developing a lifelong reading habit.</a:t>
            </a:r>
            <a:endParaRPr lang="en-GB" dirty="0">
              <a:cs typeface="Calibri"/>
            </a:endParaRPr>
          </a:p>
          <a:p>
            <a:pPr marL="228600" indent="-228600">
              <a:buAutoNum type="arabicPeriod"/>
            </a:pPr>
            <a:r>
              <a:rPr lang="en-GB" dirty="0"/>
              <a:t>The writing curriculum is closely linked to core texts, providing opportunities to write for different purposes. Children are taught to craft sophisticated sentences and apply quality vocabulary in extended writing tasks, preparing them for the world beyond primary school.</a:t>
            </a:r>
            <a:endParaRPr lang="en-GB" dirty="0">
              <a:cs typeface="Calibri"/>
            </a:endParaRPr>
          </a:p>
          <a:p>
            <a:pPr marL="228600" indent="-228600">
              <a:buAutoNum type="arabicPeriod"/>
            </a:pPr>
            <a:r>
              <a:rPr lang="en-GB" dirty="0"/>
              <a:t>Speaking skills are emphasized through structured opportunities to speak clearly and confidently. Vocabulary development is actively pursued in all subjects, and children follow a bespoke Grammar, Punctuation, and Spelling (EGPS) curriculum to enhance their written communication skills.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8</a:t>
            </a:fld>
            <a:endParaRPr lang="en-GB"/>
          </a:p>
        </p:txBody>
      </p:sp>
    </p:spTree>
    <p:extLst>
      <p:ext uri="{BB962C8B-B14F-4D97-AF65-F5344CB8AC3E}">
        <p14:creationId xmlns:p14="http://schemas.microsoft.com/office/powerpoint/2010/main" val="348039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we aim to develop deep, secure, and adaptable understanding in maths, using the White Rose Maths framework. Mastering maths means that students can apply their learning in various contexts and develop problem-solving skills.</a:t>
            </a:r>
          </a:p>
          <a:p>
            <a:pPr marL="228600" indent="-228600">
              <a:buAutoNum type="arabicPeriod"/>
            </a:pPr>
            <a:r>
              <a:rPr lang="en-GB" dirty="0"/>
              <a:t>Lessons are broken into small, connected steps to build progressively, allowing all children to grasp concepts and apply them in a range of scenarios. This structured approach supports both conceptual understanding and application.</a:t>
            </a:r>
          </a:p>
          <a:p>
            <a:pPr marL="228600" indent="-228600">
              <a:buAutoNum type="arabicPeriod"/>
            </a:pPr>
            <a:r>
              <a:rPr lang="en-GB" dirty="0"/>
              <a:t>We use concrete resources and visual representations (pictorials) to help children make abstract mathematical concepts more tangible. For instance, using objects like apples for counting or shapes for fractions helps bridge the gap between concrete and abstract thinking.</a:t>
            </a:r>
          </a:p>
          <a:p>
            <a:pPr marL="228600" indent="-228600">
              <a:buAutoNum type="arabicPeriod"/>
            </a:pPr>
            <a:r>
              <a:rPr lang="en-GB" dirty="0"/>
              <a:t>Fluency in basic maths facts (such as number bonds and times tables) is reinforced through daily 'maths meets.' Teachers also vary the presentation of mathematical ideas to help children understand concepts from multiple perspectives, focusing on the relationships and structure in maths (e.g., if 2 + 2 = 4, then 12 + 2 = ?).</a:t>
            </a:r>
          </a:p>
          <a:p>
            <a:pPr marL="228600" indent="-228600">
              <a:buAutoNum type="arabicPeriod"/>
            </a:pPr>
            <a:r>
              <a:rPr lang="en-GB" dirty="0"/>
              <a:t>Teachers model precise maths language and encourage students to share and discuss their thinking. Questioning is key to deepening understanding by exploring how children arrive at solutions and making connections between mathematical ideas.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9</a:t>
            </a:fld>
            <a:endParaRPr lang="en-GB"/>
          </a:p>
        </p:txBody>
      </p:sp>
    </p:spTree>
    <p:extLst>
      <p:ext uri="{BB962C8B-B14F-4D97-AF65-F5344CB8AC3E}">
        <p14:creationId xmlns:p14="http://schemas.microsoft.com/office/powerpoint/2010/main" val="3555471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we aim to develop deep, secure, and adaptable understanding in maths, using the White Rose Maths framework. Mastering maths means that students can apply their learning in various contexts and develop problem-solving skills.</a:t>
            </a:r>
          </a:p>
          <a:p>
            <a:pPr marL="228600" indent="-228600">
              <a:buAutoNum type="arabicPeriod"/>
            </a:pPr>
            <a:r>
              <a:rPr lang="en-GB" dirty="0"/>
              <a:t>Lessons are broken into small, connected steps to build progressively, allowing all children to grasp concepts and apply them in a range of scenarios. This structured approach supports both conceptual understanding and application.</a:t>
            </a:r>
          </a:p>
          <a:p>
            <a:pPr marL="228600" indent="-228600">
              <a:buAutoNum type="arabicPeriod"/>
            </a:pPr>
            <a:r>
              <a:rPr lang="en-GB" dirty="0"/>
              <a:t>We use concrete resources and visual representations (pictorials) to help children make abstract mathematical concepts more tangible. For instance, using objects like apples for counting or shapes for fractions helps bridge the gap between concrete and abstract thinking.</a:t>
            </a:r>
          </a:p>
          <a:p>
            <a:pPr marL="228600" indent="-228600">
              <a:buAutoNum type="arabicPeriod"/>
            </a:pPr>
            <a:r>
              <a:rPr lang="en-GB" dirty="0"/>
              <a:t>Fluency in basic maths facts (such as number bonds and times tables) is reinforced through daily 'maths meets.' Teachers also vary the presentation of mathematical ideas to help children understand concepts from multiple perspectives, focusing on the relationships and structure in maths (e.g., if 2 + 2 = 4, then 12 + 2 = ?).</a:t>
            </a:r>
          </a:p>
          <a:p>
            <a:pPr marL="228600" indent="-228600">
              <a:buAutoNum type="arabicPeriod"/>
            </a:pPr>
            <a:r>
              <a:rPr lang="en-GB" dirty="0"/>
              <a:t>Teachers model precise maths language and encourage students to share and discuss their thinking. Questioning is key to deepening understanding by exploring how children arrive at solutions and making connections between mathematical ideas.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10</a:t>
            </a:fld>
            <a:endParaRPr lang="en-GB"/>
          </a:p>
        </p:txBody>
      </p:sp>
    </p:spTree>
    <p:extLst>
      <p:ext uri="{BB962C8B-B14F-4D97-AF65-F5344CB8AC3E}">
        <p14:creationId xmlns:p14="http://schemas.microsoft.com/office/powerpoint/2010/main" val="300084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Arial" panose="020B0604020202020204" pitchFamily="34" charset="0"/>
            </a:endParaRPr>
          </a:p>
        </p:txBody>
      </p:sp>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booktrust.org.uk/books-and-reading/tips-and-advice/reading-tips/"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44103" y="1638301"/>
            <a:ext cx="15743897" cy="6706046"/>
          </a:xfrm>
          <a:prstGeom prst="rect">
            <a:avLst/>
          </a:prstGeom>
          <a:solidFill>
            <a:srgbClr val="6B948C">
              <a:alpha val="84706"/>
            </a:srgbClr>
          </a:solidFill>
        </p:spPr>
        <p:txBody>
          <a:bodyPr/>
          <a:lstStyle/>
          <a:p>
            <a:endParaRPr lang="en-GB"/>
          </a:p>
        </p:txBody>
      </p:sp>
      <p:sp>
        <p:nvSpPr>
          <p:cNvPr id="3" name="AutoShape 3"/>
          <p:cNvSpPr/>
          <p:nvPr/>
        </p:nvSpPr>
        <p:spPr>
          <a:xfrm>
            <a:off x="1271588" y="5745246"/>
            <a:ext cx="20741" cy="4541754"/>
          </a:xfrm>
          <a:prstGeom prst="rect">
            <a:avLst/>
          </a:prstGeom>
          <a:solidFill>
            <a:srgbClr val="50606D"/>
          </a:solidFill>
        </p:spPr>
        <p:txBody>
          <a:bodyPr/>
          <a:lstStyle/>
          <a:p>
            <a:endParaRPr lang="en-GB"/>
          </a:p>
        </p:txBody>
      </p:sp>
      <p:pic>
        <p:nvPicPr>
          <p:cNvPr id="5" name="Picture 5"/>
          <p:cNvPicPr>
            <a:picLocks noChangeAspect="1"/>
          </p:cNvPicPr>
          <p:nvPr/>
        </p:nvPicPr>
        <p:blipFill>
          <a:blip r:embed="rId2"/>
          <a:srcRect/>
          <a:stretch>
            <a:fillRect/>
          </a:stretch>
        </p:blipFill>
        <p:spPr>
          <a:xfrm>
            <a:off x="3026041" y="2922450"/>
            <a:ext cx="3670676" cy="3670676"/>
          </a:xfrm>
          <a:prstGeom prst="rect">
            <a:avLst/>
          </a:prstGeom>
        </p:spPr>
      </p:pic>
      <p:sp>
        <p:nvSpPr>
          <p:cNvPr id="11" name="TextBox 11"/>
          <p:cNvSpPr txBox="1"/>
          <p:nvPr/>
        </p:nvSpPr>
        <p:spPr>
          <a:xfrm>
            <a:off x="2712793" y="6760784"/>
            <a:ext cx="4006047" cy="457808"/>
          </a:xfrm>
          <a:prstGeom prst="rect">
            <a:avLst/>
          </a:prstGeom>
        </p:spPr>
        <p:txBody>
          <a:bodyPr lIns="0" tIns="0" rIns="0" bIns="0" rtlCol="0" anchor="t">
            <a:spAutoFit/>
          </a:bodyPr>
          <a:lstStyle/>
          <a:p>
            <a:pPr algn="ctr">
              <a:lnSpc>
                <a:spcPts val="3639"/>
              </a:lnSpc>
            </a:pPr>
            <a:r>
              <a:rPr lang="en-US" sz="2599" dirty="0">
                <a:solidFill>
                  <a:srgbClr val="FEFFFF"/>
                </a:solidFill>
                <a:latin typeface="ABeeZee"/>
              </a:rPr>
              <a:t>Knockhall Primary School</a:t>
            </a:r>
          </a:p>
        </p:txBody>
      </p:sp>
      <p:sp>
        <p:nvSpPr>
          <p:cNvPr id="13" name="TextBox 12">
            <a:extLst>
              <a:ext uri="{FF2B5EF4-FFF2-40B4-BE49-F238E27FC236}">
                <a16:creationId xmlns:a16="http://schemas.microsoft.com/office/drawing/2014/main" id="{AFFD7B6F-6511-D4F1-57B8-9493763D8B90}"/>
              </a:ext>
            </a:extLst>
          </p:cNvPr>
          <p:cNvSpPr txBox="1"/>
          <p:nvPr/>
        </p:nvSpPr>
        <p:spPr>
          <a:xfrm>
            <a:off x="3581400" y="550106"/>
            <a:ext cx="13260019" cy="668581"/>
          </a:xfrm>
          <a:prstGeom prst="rect">
            <a:avLst/>
          </a:prstGeom>
        </p:spPr>
        <p:txBody>
          <a:bodyPr wrap="square" lIns="0" tIns="0" rIns="0" bIns="0" rtlCol="0" anchor="t">
            <a:spAutoFit/>
          </a:bodyPr>
          <a:lstStyle/>
          <a:p>
            <a:pPr algn="ctr">
              <a:lnSpc>
                <a:spcPts val="5699"/>
              </a:lnSpc>
              <a:spcBef>
                <a:spcPct val="0"/>
              </a:spcBef>
            </a:pPr>
            <a:r>
              <a:rPr lang="en-US" sz="3799" spc="37" dirty="0">
                <a:solidFill>
                  <a:srgbClr val="545454"/>
                </a:solidFill>
                <a:latin typeface="Montserrat Light"/>
              </a:rPr>
              <a:t>TEAMWORK   HONESTY   RESPECT   PRIDE   </a:t>
            </a:r>
          </a:p>
        </p:txBody>
      </p:sp>
      <p:sp>
        <p:nvSpPr>
          <p:cNvPr id="20" name="TextBox 19">
            <a:extLst>
              <a:ext uri="{FF2B5EF4-FFF2-40B4-BE49-F238E27FC236}">
                <a16:creationId xmlns:a16="http://schemas.microsoft.com/office/drawing/2014/main" id="{86FA6DA6-4E92-B7BE-FBEA-5FDFA7B7108D}"/>
              </a:ext>
            </a:extLst>
          </p:cNvPr>
          <p:cNvSpPr txBox="1"/>
          <p:nvPr/>
        </p:nvSpPr>
        <p:spPr>
          <a:xfrm>
            <a:off x="12604885" y="9595279"/>
            <a:ext cx="5347977" cy="562718"/>
          </a:xfrm>
          <a:prstGeom prst="rect">
            <a:avLst/>
          </a:prstGeom>
          <a:noFill/>
        </p:spPr>
        <p:txBody>
          <a:bodyPr wrap="square">
            <a:spAutoFit/>
          </a:bodyPr>
          <a:lstStyle/>
          <a:p>
            <a:pPr>
              <a:lnSpc>
                <a:spcPts val="4060"/>
              </a:lnSpc>
            </a:pPr>
            <a:r>
              <a:rPr lang="en-US" dirty="0">
                <a:solidFill>
                  <a:srgbClr val="6B948C"/>
                </a:solidFill>
                <a:latin typeface="Montserrat Light"/>
              </a:rPr>
              <a:t>Proud to be part of Woodland Academy Trust</a:t>
            </a:r>
          </a:p>
        </p:txBody>
      </p:sp>
      <p:pic>
        <p:nvPicPr>
          <p:cNvPr id="24" name="Picture 23" descr="A logo with white text&#10;&#10;Description automatically generated">
            <a:extLst>
              <a:ext uri="{FF2B5EF4-FFF2-40B4-BE49-F238E27FC236}">
                <a16:creationId xmlns:a16="http://schemas.microsoft.com/office/drawing/2014/main" id="{884352A2-E8ED-8BE6-9907-DC4C1F590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9594" y="8530776"/>
            <a:ext cx="2103649" cy="1052715"/>
          </a:xfrm>
          <a:prstGeom prst="rect">
            <a:avLst/>
          </a:prstGeom>
        </p:spPr>
      </p:pic>
      <p:sp>
        <p:nvSpPr>
          <p:cNvPr id="4" name="TextBox 11">
            <a:extLst>
              <a:ext uri="{FF2B5EF4-FFF2-40B4-BE49-F238E27FC236}">
                <a16:creationId xmlns:a16="http://schemas.microsoft.com/office/drawing/2014/main" id="{4DEBAD03-8B67-3F4A-1243-65D288DB960A}"/>
              </a:ext>
            </a:extLst>
          </p:cNvPr>
          <p:cNvSpPr txBox="1"/>
          <p:nvPr/>
        </p:nvSpPr>
        <p:spPr>
          <a:xfrm>
            <a:off x="6718840" y="2960017"/>
            <a:ext cx="11532643" cy="2183483"/>
          </a:xfrm>
          <a:prstGeom prst="rect">
            <a:avLst/>
          </a:prstGeom>
        </p:spPr>
        <p:txBody>
          <a:bodyPr wrap="square" lIns="0" tIns="0" rIns="0" bIns="0" rtlCol="0" anchor="t">
            <a:spAutoFit/>
          </a:bodyPr>
          <a:lstStyle/>
          <a:p>
            <a:pPr algn="ctr">
              <a:lnSpc>
                <a:spcPts val="8759"/>
              </a:lnSpc>
            </a:pPr>
            <a:r>
              <a:rPr lang="en-US" sz="7200" dirty="0">
                <a:solidFill>
                  <a:srgbClr val="FEFFFF"/>
                </a:solidFill>
                <a:latin typeface="Playfair Display"/>
              </a:rPr>
              <a:t>Supporting Year 4 Children</a:t>
            </a:r>
          </a:p>
          <a:p>
            <a:pPr algn="ctr">
              <a:lnSpc>
                <a:spcPts val="8759"/>
              </a:lnSpc>
            </a:pPr>
            <a:r>
              <a:rPr lang="en-US" sz="7200" dirty="0">
                <a:solidFill>
                  <a:srgbClr val="FEFFFF"/>
                </a:solidFill>
                <a:latin typeface="Playfair Display"/>
              </a:rPr>
              <a:t>Parent Workshop</a:t>
            </a:r>
          </a:p>
        </p:txBody>
      </p:sp>
      <p:sp>
        <p:nvSpPr>
          <p:cNvPr id="10" name="TextBox 8">
            <a:extLst>
              <a:ext uri="{FF2B5EF4-FFF2-40B4-BE49-F238E27FC236}">
                <a16:creationId xmlns:a16="http://schemas.microsoft.com/office/drawing/2014/main" id="{AD95D984-D627-70FA-1265-9B4B3C29FF5A}"/>
              </a:ext>
            </a:extLst>
          </p:cNvPr>
          <p:cNvSpPr txBox="1"/>
          <p:nvPr/>
        </p:nvSpPr>
        <p:spPr>
          <a:xfrm>
            <a:off x="7678195" y="5293785"/>
            <a:ext cx="10215048" cy="2633028"/>
          </a:xfrm>
          <a:prstGeom prst="rect">
            <a:avLst/>
          </a:prstGeom>
        </p:spPr>
        <p:txBody>
          <a:bodyPr lIns="0" tIns="0" rIns="0" bIns="0" rtlCol="0" anchor="t">
            <a:spAutoFit/>
          </a:bodyPr>
          <a:lstStyle/>
          <a:p>
            <a:pPr algn="r">
              <a:lnSpc>
                <a:spcPts val="4200"/>
              </a:lnSpc>
            </a:pPr>
            <a:endParaRPr lang="en-US" sz="3000" spc="180" dirty="0">
              <a:solidFill>
                <a:srgbClr val="F4F8F3"/>
              </a:solidFill>
              <a:latin typeface="Montserrat Classic Bold"/>
            </a:endParaRPr>
          </a:p>
          <a:p>
            <a:pPr algn="r">
              <a:lnSpc>
                <a:spcPts val="4200"/>
              </a:lnSpc>
            </a:pPr>
            <a:endParaRPr lang="en-US" sz="3000" spc="180" dirty="0">
              <a:solidFill>
                <a:srgbClr val="F4F8F3"/>
              </a:solidFill>
              <a:latin typeface="Montserrat Classic Bold"/>
            </a:endParaRPr>
          </a:p>
          <a:p>
            <a:pPr algn="r">
              <a:lnSpc>
                <a:spcPts val="4200"/>
              </a:lnSpc>
            </a:pPr>
            <a:r>
              <a:rPr lang="en-US" sz="3000" spc="180" dirty="0">
                <a:solidFill>
                  <a:srgbClr val="F4F8F3"/>
                </a:solidFill>
                <a:latin typeface="Montserrat Classic Bold"/>
              </a:rPr>
              <a:t>Hosted by </a:t>
            </a:r>
          </a:p>
          <a:p>
            <a:pPr algn="r">
              <a:lnSpc>
                <a:spcPts val="4200"/>
              </a:lnSpc>
            </a:pPr>
            <a:r>
              <a:rPr lang="en-US" sz="3000" spc="180" dirty="0">
                <a:solidFill>
                  <a:srgbClr val="F4F8F3"/>
                </a:solidFill>
                <a:latin typeface="Montserrat Classic Bold"/>
              </a:rPr>
              <a:t>Mr. Forrest and Mr. Masters</a:t>
            </a:r>
          </a:p>
          <a:p>
            <a:pPr algn="r">
              <a:lnSpc>
                <a:spcPts val="4200"/>
              </a:lnSpc>
            </a:pPr>
            <a:endParaRPr lang="en-US" sz="3000" spc="180" dirty="0">
              <a:solidFill>
                <a:srgbClr val="F4F8F3"/>
              </a:solidFill>
              <a:latin typeface="Montserrat Classic Bold"/>
            </a:endParaRPr>
          </a:p>
        </p:txBody>
      </p:sp>
      <p:sp>
        <p:nvSpPr>
          <p:cNvPr id="12" name="TextBox 11">
            <a:extLst>
              <a:ext uri="{FF2B5EF4-FFF2-40B4-BE49-F238E27FC236}">
                <a16:creationId xmlns:a16="http://schemas.microsoft.com/office/drawing/2014/main" id="{1BDFD61A-F977-A48F-26D7-78FA7777A465}"/>
              </a:ext>
            </a:extLst>
          </p:cNvPr>
          <p:cNvSpPr txBox="1"/>
          <p:nvPr/>
        </p:nvSpPr>
        <p:spPr>
          <a:xfrm rot="-5400000">
            <a:off x="-1256217" y="2979392"/>
            <a:ext cx="5076349" cy="487313"/>
          </a:xfrm>
          <a:prstGeom prst="rect">
            <a:avLst/>
          </a:prstGeom>
        </p:spPr>
        <p:txBody>
          <a:bodyPr wrap="square" lIns="0" tIns="0" rIns="0" bIns="0" rtlCol="0" anchor="t">
            <a:spAutoFit/>
          </a:bodyPr>
          <a:lstStyle/>
          <a:p>
            <a:pPr algn="r">
              <a:lnSpc>
                <a:spcPts val="3840"/>
              </a:lnSpc>
            </a:pPr>
            <a:r>
              <a:rPr lang="en-US" sz="3200" spc="352" dirty="0">
                <a:solidFill>
                  <a:srgbClr val="4F5256"/>
                </a:solidFill>
                <a:latin typeface="Montserrat Classic"/>
              </a:rPr>
              <a:t>17</a:t>
            </a:r>
            <a:r>
              <a:rPr lang="en-US" sz="3200" spc="352" baseline="30000" dirty="0">
                <a:solidFill>
                  <a:srgbClr val="4F5256"/>
                </a:solidFill>
                <a:latin typeface="Montserrat Classic"/>
              </a:rPr>
              <a:t>th</a:t>
            </a:r>
            <a:r>
              <a:rPr lang="en-US" sz="3200" spc="352" dirty="0">
                <a:solidFill>
                  <a:srgbClr val="4F5256"/>
                </a:solidFill>
                <a:latin typeface="Montserrat Classic"/>
              </a:rPr>
              <a:t> September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Mathematics</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1132426"/>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TTRS- MTC </a:t>
            </a:r>
          </a:p>
        </p:txBody>
      </p:sp>
      <p:pic>
        <p:nvPicPr>
          <p:cNvPr id="4" name="Picture 3">
            <a:extLst>
              <a:ext uri="{FF2B5EF4-FFF2-40B4-BE49-F238E27FC236}">
                <a16:creationId xmlns:a16="http://schemas.microsoft.com/office/drawing/2014/main" id="{F937B633-4831-37FF-2002-F5D01F844066}"/>
              </a:ext>
            </a:extLst>
          </p:cNvPr>
          <p:cNvPicPr>
            <a:picLocks noChangeAspect="1"/>
          </p:cNvPicPr>
          <p:nvPr/>
        </p:nvPicPr>
        <p:blipFill>
          <a:blip r:embed="rId3"/>
          <a:srcRect b="8841"/>
          <a:stretch/>
        </p:blipFill>
        <p:spPr>
          <a:xfrm>
            <a:off x="3505200" y="3695701"/>
            <a:ext cx="11098174" cy="5410200"/>
          </a:xfrm>
          <a:prstGeom prst="rect">
            <a:avLst/>
          </a:prstGeom>
        </p:spPr>
      </p:pic>
    </p:spTree>
    <p:extLst>
      <p:ext uri="{BB962C8B-B14F-4D97-AF65-F5344CB8AC3E}">
        <p14:creationId xmlns:p14="http://schemas.microsoft.com/office/powerpoint/2010/main" val="400157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Google Shape;213;p12">
            <a:extLst>
              <a:ext uri="{FF2B5EF4-FFF2-40B4-BE49-F238E27FC236}">
                <a16:creationId xmlns:a16="http://schemas.microsoft.com/office/drawing/2014/main" id="{5ED1E8CD-504F-6CD4-2787-50093E8F8848}"/>
              </a:ext>
            </a:extLst>
          </p:cNvPr>
          <p:cNvPicPr preferRelativeResize="0"/>
          <p:nvPr/>
        </p:nvPicPr>
        <p:blipFill rotWithShape="1">
          <a:blip r:embed="rId3">
            <a:alphaModFix/>
          </a:blip>
          <a:srcRect/>
          <a:stretch/>
        </p:blipFill>
        <p:spPr>
          <a:xfrm>
            <a:off x="14590328" y="952500"/>
            <a:ext cx="3378158" cy="5648219"/>
          </a:xfrm>
          <a:prstGeom prst="rect">
            <a:avLst/>
          </a:prstGeom>
          <a:noFill/>
          <a:ln>
            <a:noFill/>
          </a:ln>
          <a:effectLst>
            <a:outerShdw dist="141882" dir="11818320" algn="tl" rotWithShape="0">
              <a:srgbClr val="000000">
                <a:alpha val="25098"/>
              </a:srgbClr>
            </a:outerShdw>
          </a:effectLst>
        </p:spPr>
      </p:pic>
      <p:grpSp>
        <p:nvGrpSpPr>
          <p:cNvPr id="130" name="Google Shape;130;p8"/>
          <p:cNvGrpSpPr/>
          <p:nvPr/>
        </p:nvGrpSpPr>
        <p:grpSpPr>
          <a:xfrm>
            <a:off x="2" y="1"/>
            <a:ext cx="18288000" cy="2451887"/>
            <a:chOff x="1" y="0"/>
            <a:chExt cx="12192000" cy="1634591"/>
          </a:xfrm>
        </p:grpSpPr>
        <p:sp>
          <p:nvSpPr>
            <p:cNvPr id="131" name="Google Shape;131;p8"/>
            <p:cNvSpPr/>
            <p:nvPr/>
          </p:nvSpPr>
          <p:spPr>
            <a:xfrm rot="5400000" flipH="1">
              <a:off x="5278705" y="-5278704"/>
              <a:ext cx="1634591" cy="12192000"/>
            </a:xfrm>
            <a:custGeom>
              <a:avLst/>
              <a:gdLst/>
              <a:ahLst/>
              <a:cxnLst/>
              <a:rect l="l" t="t" r="r" b="b"/>
              <a:pathLst>
                <a:path w="4195083" h="6858000" extrusionOk="0">
                  <a:moveTo>
                    <a:pt x="1446488" y="0"/>
                  </a:moveTo>
                  <a:lnTo>
                    <a:pt x="4195083" y="0"/>
                  </a:lnTo>
                  <a:lnTo>
                    <a:pt x="4195083" y="6858000"/>
                  </a:lnTo>
                  <a:lnTo>
                    <a:pt x="0" y="6853448"/>
                  </a:lnTo>
                  <a:lnTo>
                    <a:pt x="1446488" y="0"/>
                  </a:lnTo>
                  <a:close/>
                </a:path>
              </a:pathLst>
            </a:custGeom>
            <a:solidFill>
              <a:schemeClr val="accent2"/>
            </a:solidFill>
            <a:ln>
              <a:noFill/>
            </a:ln>
          </p:spPr>
          <p:txBody>
            <a:bodyPr spcFirstLastPara="1" wrap="square" lIns="137138" tIns="68550" rIns="137138" bIns="68550" anchor="ctr" anchorCtr="0">
              <a:noAutofit/>
            </a:bodyPr>
            <a:lstStyle/>
            <a:p>
              <a:pPr algn="ctr">
                <a:buClr>
                  <a:srgbClr val="000000"/>
                </a:buClr>
                <a:buSzPts val="1800"/>
              </a:pPr>
              <a:endParaRPr sz="2700">
                <a:solidFill>
                  <a:schemeClr val="lt1"/>
                </a:solidFill>
                <a:latin typeface="Calibri"/>
                <a:ea typeface="Calibri"/>
                <a:cs typeface="Calibri"/>
                <a:sym typeface="Calibri"/>
              </a:endParaRPr>
            </a:p>
          </p:txBody>
        </p:sp>
        <p:sp>
          <p:nvSpPr>
            <p:cNvPr id="132" name="Google Shape;132;p8"/>
            <p:cNvSpPr txBox="1"/>
            <p:nvPr/>
          </p:nvSpPr>
          <p:spPr>
            <a:xfrm>
              <a:off x="331774" y="335247"/>
              <a:ext cx="10956600" cy="707846"/>
            </a:xfrm>
            <a:prstGeom prst="rect">
              <a:avLst/>
            </a:prstGeom>
            <a:noFill/>
            <a:ln>
              <a:noFill/>
            </a:ln>
          </p:spPr>
          <p:txBody>
            <a:bodyPr spcFirstLastPara="1" wrap="square" lIns="137138" tIns="68550" rIns="137138" bIns="68550" anchor="t" anchorCtr="0">
              <a:spAutoFit/>
            </a:bodyPr>
            <a:lstStyle/>
            <a:p>
              <a:pPr>
                <a:buClr>
                  <a:srgbClr val="000000"/>
                </a:buClr>
                <a:buSzPts val="4000"/>
              </a:pPr>
              <a:r>
                <a:rPr lang="en-GB" sz="6000" b="1">
                  <a:solidFill>
                    <a:schemeClr val="lt1"/>
                  </a:solidFill>
                  <a:latin typeface="Arial Black"/>
                  <a:ea typeface="Arial Black"/>
                  <a:cs typeface="Arial Black"/>
                  <a:sym typeface="Arial Black"/>
                </a:rPr>
                <a:t>WHAT IS THE MTC?</a:t>
              </a:r>
              <a:endParaRPr sz="6000" b="1">
                <a:solidFill>
                  <a:schemeClr val="lt1"/>
                </a:solidFill>
                <a:latin typeface="Arial Black"/>
                <a:ea typeface="Arial Black"/>
                <a:cs typeface="Arial Black"/>
                <a:sym typeface="Arial Black"/>
              </a:endParaRPr>
            </a:p>
          </p:txBody>
        </p:sp>
      </p:grpSp>
      <p:pic>
        <p:nvPicPr>
          <p:cNvPr id="133" name="Google Shape;133;p8"/>
          <p:cNvPicPr preferRelativeResize="0"/>
          <p:nvPr/>
        </p:nvPicPr>
        <p:blipFill rotWithShape="1">
          <a:blip r:embed="rId4">
            <a:alphaModFix/>
          </a:blip>
          <a:srcRect/>
          <a:stretch/>
        </p:blipFill>
        <p:spPr>
          <a:xfrm>
            <a:off x="805205" y="1967139"/>
            <a:ext cx="736328" cy="969498"/>
          </a:xfrm>
          <a:prstGeom prst="rect">
            <a:avLst/>
          </a:prstGeom>
          <a:noFill/>
          <a:ln>
            <a:noFill/>
          </a:ln>
        </p:spPr>
      </p:pic>
      <p:pic>
        <p:nvPicPr>
          <p:cNvPr id="134" name="Google Shape;134;p8"/>
          <p:cNvPicPr preferRelativeResize="0"/>
          <p:nvPr/>
        </p:nvPicPr>
        <p:blipFill rotWithShape="1">
          <a:blip r:embed="rId5">
            <a:alphaModFix/>
          </a:blip>
          <a:srcRect/>
          <a:stretch/>
        </p:blipFill>
        <p:spPr>
          <a:xfrm>
            <a:off x="14103110" y="2184837"/>
            <a:ext cx="696938" cy="751788"/>
          </a:xfrm>
          <a:prstGeom prst="rect">
            <a:avLst/>
          </a:prstGeom>
          <a:noFill/>
          <a:ln>
            <a:noFill/>
          </a:ln>
        </p:spPr>
      </p:pic>
      <p:pic>
        <p:nvPicPr>
          <p:cNvPr id="135" name="Google Shape;135;p8"/>
          <p:cNvPicPr preferRelativeResize="0"/>
          <p:nvPr/>
        </p:nvPicPr>
        <p:blipFill rotWithShape="1">
          <a:blip r:embed="rId6">
            <a:alphaModFix/>
          </a:blip>
          <a:srcRect/>
          <a:stretch/>
        </p:blipFill>
        <p:spPr>
          <a:xfrm>
            <a:off x="16207286" y="-199818"/>
            <a:ext cx="1222961" cy="1319213"/>
          </a:xfrm>
          <a:prstGeom prst="rect">
            <a:avLst/>
          </a:prstGeom>
          <a:noFill/>
          <a:ln>
            <a:noFill/>
          </a:ln>
        </p:spPr>
      </p:pic>
      <p:sp>
        <p:nvSpPr>
          <p:cNvPr id="136" name="Google Shape;136;p8"/>
          <p:cNvSpPr txBox="1"/>
          <p:nvPr/>
        </p:nvSpPr>
        <p:spPr>
          <a:xfrm>
            <a:off x="814961" y="3125325"/>
            <a:ext cx="16658100" cy="5262919"/>
          </a:xfrm>
          <a:prstGeom prst="rect">
            <a:avLst/>
          </a:prstGeom>
          <a:noFill/>
          <a:ln>
            <a:noFill/>
          </a:ln>
        </p:spPr>
        <p:txBody>
          <a:bodyPr spcFirstLastPara="1" wrap="square" lIns="137138" tIns="68550" rIns="137138" bIns="68550" anchor="t" anchorCtr="0">
            <a:spAutoFit/>
          </a:bodyPr>
          <a:lstStyle/>
          <a:p>
            <a:pPr marL="685800" indent="-685800">
              <a:spcBef>
                <a:spcPts val="1800"/>
              </a:spcBef>
              <a:buClr>
                <a:schemeClr val="accent5"/>
              </a:buClr>
              <a:buSzPts val="4160"/>
              <a:buFont typeface="Noto Sans Symbols"/>
              <a:buChar char="▪"/>
            </a:pPr>
            <a:r>
              <a:rPr lang="en-GB" sz="4800" dirty="0">
                <a:latin typeface="Arial" panose="020B0604020202020204" pitchFamily="34" charset="0"/>
              </a:rPr>
              <a:t>The MTC stands for Multiplication Tables Check. </a:t>
            </a:r>
            <a:endParaRPr sz="4800" dirty="0">
              <a:latin typeface="Arial" panose="020B0604020202020204" pitchFamily="34" charset="0"/>
            </a:endParaRPr>
          </a:p>
          <a:p>
            <a:pPr marL="685800" indent="-685800">
              <a:spcBef>
                <a:spcPts val="1800"/>
              </a:spcBef>
              <a:buClr>
                <a:schemeClr val="accent5"/>
              </a:buClr>
              <a:buSzPts val="4160"/>
              <a:buFont typeface="Noto Sans Symbols"/>
              <a:buChar char="▪"/>
            </a:pPr>
            <a:r>
              <a:rPr lang="en-GB" sz="4800" dirty="0">
                <a:latin typeface="Arial" panose="020B0604020202020204" pitchFamily="34" charset="0"/>
              </a:rPr>
              <a:t>Set by the government, the MTC is an on-screen assessment designed to determine whether pupils are able to fluently recall their multiplication tables up to 12, through a set of timed questions. </a:t>
            </a:r>
            <a:endParaRPr sz="4800" dirty="0">
              <a:latin typeface="Arial" panose="020B0604020202020204" pitchFamily="34" charset="0"/>
            </a:endParaRPr>
          </a:p>
          <a:p>
            <a:pPr>
              <a:spcBef>
                <a:spcPts val="1800"/>
              </a:spcBef>
            </a:pPr>
            <a:endParaRPr sz="4800" dirty="0">
              <a:solidFill>
                <a:schemeClr val="lt1"/>
              </a:solidFill>
              <a:latin typeface="Arial" panose="020B0604020202020204" pitchFamily="34" charset="0"/>
            </a:endParaRPr>
          </a:p>
        </p:txBody>
      </p:sp>
      <p:pic>
        <p:nvPicPr>
          <p:cNvPr id="137" name="Google Shape;137;p8"/>
          <p:cNvPicPr preferRelativeResize="0"/>
          <p:nvPr/>
        </p:nvPicPr>
        <p:blipFill rotWithShape="1">
          <a:blip r:embed="rId5">
            <a:alphaModFix/>
          </a:blip>
          <a:srcRect/>
          <a:stretch/>
        </p:blipFill>
        <p:spPr>
          <a:xfrm flipH="1">
            <a:off x="319514" y="6312474"/>
            <a:ext cx="696938" cy="751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50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p:tgtEl>
                                          <p:spTgt spid="13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00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p:tgtEl>
                                          <p:spTgt spid="133"/>
                                        </p:tgtEl>
                                        <p:attrNameLst>
                                          <p:attrName>ppt_x</p:attrName>
                                        </p:attrNameLst>
                                      </p:cBhvr>
                                      <p:tavLst>
                                        <p:tav tm="0">
                                          <p:val>
                                            <p:strVal val="#ppt_x-1"/>
                                          </p:val>
                                        </p:tav>
                                        <p:tav tm="100000">
                                          <p:val>
                                            <p:strVal val="#ppt_x"/>
                                          </p:val>
                                        </p:tav>
                                      </p:tavLst>
                                    </p:anim>
                                  </p:childTnLst>
                                </p:cTn>
                              </p:par>
                              <p:par>
                                <p:cTn id="14" presetID="23" presetClass="entr" presetSubtype="16" fill="hold" nodeType="withEffect">
                                  <p:stCondLst>
                                    <p:cond delay="0"/>
                                  </p:stCondLst>
                                  <p:childTnLst>
                                    <p:set>
                                      <p:cBhvr>
                                        <p:cTn id="15" dur="1" fill="hold">
                                          <p:stCondLst>
                                            <p:cond delay="0"/>
                                          </p:stCondLst>
                                        </p:cTn>
                                        <p:tgtEl>
                                          <p:spTgt spid="134"/>
                                        </p:tgtEl>
                                        <p:attrNameLst>
                                          <p:attrName>style.visibility</p:attrName>
                                        </p:attrNameLst>
                                      </p:cBhvr>
                                      <p:to>
                                        <p:strVal val="visible"/>
                                      </p:to>
                                    </p:set>
                                    <p:anim calcmode="lin" valueType="num">
                                      <p:cBhvr additive="base">
                                        <p:cTn id="16" dur="500"/>
                                        <p:tgtEl>
                                          <p:spTgt spid="134"/>
                                        </p:tgtEl>
                                        <p:attrNameLst>
                                          <p:attrName>ppt_w</p:attrName>
                                        </p:attrNameLst>
                                      </p:cBhvr>
                                      <p:tavLst>
                                        <p:tav tm="0">
                                          <p:val>
                                            <p:strVal val="0"/>
                                          </p:val>
                                        </p:tav>
                                        <p:tav tm="100000">
                                          <p:val>
                                            <p:strVal val="#ppt_w"/>
                                          </p:val>
                                        </p:tav>
                                      </p:tavLst>
                                    </p:anim>
                                    <p:anim calcmode="lin" valueType="num">
                                      <p:cBhvr additive="base">
                                        <p:cTn id="17" dur="500"/>
                                        <p:tgtEl>
                                          <p:spTgt spid="134"/>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5"/>
                                        </p:tgtEl>
                                        <p:attrNameLst>
                                          <p:attrName>style.visibility</p:attrName>
                                        </p:attrNameLst>
                                      </p:cBhvr>
                                      <p:to>
                                        <p:strVal val="visible"/>
                                      </p:to>
                                    </p:set>
                                    <p:anim calcmode="lin" valueType="num">
                                      <p:cBhvr additive="base">
                                        <p:cTn id="20" dur="500"/>
                                        <p:tgtEl>
                                          <p:spTgt spid="135"/>
                                        </p:tgtEl>
                                        <p:attrNameLst>
                                          <p:attrName>ppt_w</p:attrName>
                                        </p:attrNameLst>
                                      </p:cBhvr>
                                      <p:tavLst>
                                        <p:tav tm="0">
                                          <p:val>
                                            <p:strVal val="0"/>
                                          </p:val>
                                        </p:tav>
                                        <p:tav tm="100000">
                                          <p:val>
                                            <p:strVal val="#ppt_w"/>
                                          </p:val>
                                        </p:tav>
                                      </p:tavLst>
                                    </p:anim>
                                    <p:anim calcmode="lin" valueType="num">
                                      <p:cBhvr additive="base">
                                        <p:cTn id="21" dur="50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Google Shape;215;p12">
            <a:extLst>
              <a:ext uri="{FF2B5EF4-FFF2-40B4-BE49-F238E27FC236}">
                <a16:creationId xmlns:a16="http://schemas.microsoft.com/office/drawing/2014/main" id="{0EF2DBD0-C83A-22B3-730C-05559BDD16AA}"/>
              </a:ext>
            </a:extLst>
          </p:cNvPr>
          <p:cNvPicPr preferRelativeResize="0"/>
          <p:nvPr/>
        </p:nvPicPr>
        <p:blipFill rotWithShape="1">
          <a:blip r:embed="rId3">
            <a:alphaModFix/>
          </a:blip>
          <a:srcRect/>
          <a:stretch/>
        </p:blipFill>
        <p:spPr>
          <a:xfrm flipH="1">
            <a:off x="13838824" y="3916499"/>
            <a:ext cx="4449176" cy="6295525"/>
          </a:xfrm>
          <a:prstGeom prst="rect">
            <a:avLst/>
          </a:prstGeom>
          <a:noFill/>
          <a:ln>
            <a:noFill/>
          </a:ln>
          <a:effectLst>
            <a:outerShdw dist="145057" dir="12660000" algn="tl" rotWithShape="0">
              <a:srgbClr val="000000">
                <a:alpha val="21960"/>
              </a:srgbClr>
            </a:outerShdw>
          </a:effectLst>
        </p:spPr>
      </p:pic>
      <p:grpSp>
        <p:nvGrpSpPr>
          <p:cNvPr id="142" name="Google Shape;142;g1df6f8b3b76_0_72"/>
          <p:cNvGrpSpPr/>
          <p:nvPr/>
        </p:nvGrpSpPr>
        <p:grpSpPr>
          <a:xfrm>
            <a:off x="2858" y="-2235"/>
            <a:ext cx="18285143" cy="2454123"/>
            <a:chOff x="1905" y="-1490"/>
            <a:chExt cx="12190095" cy="1636082"/>
          </a:xfrm>
        </p:grpSpPr>
        <p:sp>
          <p:nvSpPr>
            <p:cNvPr id="143" name="Google Shape;143;g1df6f8b3b76_0_72"/>
            <p:cNvSpPr/>
            <p:nvPr/>
          </p:nvSpPr>
          <p:spPr>
            <a:xfrm rot="5400000" flipH="1">
              <a:off x="5278912" y="-5278497"/>
              <a:ext cx="1636082" cy="12190095"/>
            </a:xfrm>
            <a:custGeom>
              <a:avLst/>
              <a:gdLst/>
              <a:ahLst/>
              <a:cxnLst/>
              <a:rect l="l" t="t" r="r" b="b"/>
              <a:pathLst>
                <a:path w="4195083" h="6858000" extrusionOk="0">
                  <a:moveTo>
                    <a:pt x="1446488" y="0"/>
                  </a:moveTo>
                  <a:lnTo>
                    <a:pt x="4195083" y="0"/>
                  </a:lnTo>
                  <a:lnTo>
                    <a:pt x="4195083" y="6858000"/>
                  </a:lnTo>
                  <a:lnTo>
                    <a:pt x="0" y="6853448"/>
                  </a:lnTo>
                  <a:lnTo>
                    <a:pt x="1446488" y="0"/>
                  </a:lnTo>
                  <a:close/>
                </a:path>
              </a:pathLst>
            </a:custGeom>
            <a:solidFill>
              <a:schemeClr val="accent2"/>
            </a:solidFill>
            <a:ln>
              <a:noFill/>
            </a:ln>
          </p:spPr>
          <p:txBody>
            <a:bodyPr spcFirstLastPara="1" wrap="square" lIns="137138" tIns="68550" rIns="137138" bIns="68550" anchor="ctr" anchorCtr="0">
              <a:noAutofit/>
            </a:bodyPr>
            <a:lstStyle/>
            <a:p>
              <a:pPr algn="ctr">
                <a:buClr>
                  <a:srgbClr val="000000"/>
                </a:buClr>
                <a:buSzPts val="1800"/>
              </a:pPr>
              <a:endParaRPr sz="2700">
                <a:solidFill>
                  <a:schemeClr val="lt1"/>
                </a:solidFill>
                <a:latin typeface="Calibri"/>
                <a:ea typeface="Calibri"/>
                <a:cs typeface="Calibri"/>
                <a:sym typeface="Calibri"/>
              </a:endParaRPr>
            </a:p>
          </p:txBody>
        </p:sp>
        <p:sp>
          <p:nvSpPr>
            <p:cNvPr id="144" name="Google Shape;144;g1df6f8b3b76_0_72"/>
            <p:cNvSpPr txBox="1"/>
            <p:nvPr/>
          </p:nvSpPr>
          <p:spPr>
            <a:xfrm>
              <a:off x="331774" y="335247"/>
              <a:ext cx="10956600" cy="707846"/>
            </a:xfrm>
            <a:prstGeom prst="rect">
              <a:avLst/>
            </a:prstGeom>
            <a:noFill/>
            <a:ln>
              <a:noFill/>
            </a:ln>
          </p:spPr>
          <p:txBody>
            <a:bodyPr spcFirstLastPara="1" wrap="square" lIns="137138" tIns="68550" rIns="137138" bIns="68550" anchor="t" anchorCtr="0">
              <a:spAutoFit/>
            </a:bodyPr>
            <a:lstStyle/>
            <a:p>
              <a:pPr>
                <a:buClr>
                  <a:srgbClr val="000000"/>
                </a:buClr>
                <a:buSzPts val="4000"/>
              </a:pPr>
              <a:r>
                <a:rPr lang="en-GB" sz="6000" b="1">
                  <a:solidFill>
                    <a:schemeClr val="lt1"/>
                  </a:solidFill>
                  <a:latin typeface="Arial Black"/>
                  <a:ea typeface="Arial Black"/>
                  <a:cs typeface="Arial Black"/>
                  <a:sym typeface="Arial Black"/>
                </a:rPr>
                <a:t>MTC KEY FACTS.</a:t>
              </a:r>
              <a:endParaRPr sz="6000" b="1">
                <a:solidFill>
                  <a:schemeClr val="lt1"/>
                </a:solidFill>
                <a:latin typeface="Arial Black"/>
                <a:ea typeface="Arial Black"/>
                <a:cs typeface="Arial Black"/>
                <a:sym typeface="Arial Black"/>
              </a:endParaRPr>
            </a:p>
          </p:txBody>
        </p:sp>
      </p:grpSp>
      <p:pic>
        <p:nvPicPr>
          <p:cNvPr id="145" name="Google Shape;145;g1df6f8b3b76_0_72"/>
          <p:cNvPicPr preferRelativeResize="0"/>
          <p:nvPr/>
        </p:nvPicPr>
        <p:blipFill rotWithShape="1">
          <a:blip r:embed="rId4">
            <a:alphaModFix/>
          </a:blip>
          <a:srcRect/>
          <a:stretch/>
        </p:blipFill>
        <p:spPr>
          <a:xfrm>
            <a:off x="805205" y="1967140"/>
            <a:ext cx="736326" cy="969497"/>
          </a:xfrm>
          <a:prstGeom prst="rect">
            <a:avLst/>
          </a:prstGeom>
          <a:noFill/>
          <a:ln>
            <a:noFill/>
          </a:ln>
        </p:spPr>
      </p:pic>
      <p:pic>
        <p:nvPicPr>
          <p:cNvPr id="146" name="Google Shape;146;g1df6f8b3b76_0_72"/>
          <p:cNvPicPr preferRelativeResize="0"/>
          <p:nvPr/>
        </p:nvPicPr>
        <p:blipFill rotWithShape="1">
          <a:blip r:embed="rId5">
            <a:alphaModFix/>
          </a:blip>
          <a:srcRect/>
          <a:stretch/>
        </p:blipFill>
        <p:spPr>
          <a:xfrm>
            <a:off x="14103110" y="2184837"/>
            <a:ext cx="696938" cy="751788"/>
          </a:xfrm>
          <a:prstGeom prst="rect">
            <a:avLst/>
          </a:prstGeom>
          <a:noFill/>
          <a:ln>
            <a:noFill/>
          </a:ln>
        </p:spPr>
      </p:pic>
      <p:pic>
        <p:nvPicPr>
          <p:cNvPr id="147" name="Google Shape;147;g1df6f8b3b76_0_72"/>
          <p:cNvPicPr preferRelativeResize="0"/>
          <p:nvPr/>
        </p:nvPicPr>
        <p:blipFill rotWithShape="1">
          <a:blip r:embed="rId6">
            <a:alphaModFix/>
          </a:blip>
          <a:srcRect/>
          <a:stretch/>
        </p:blipFill>
        <p:spPr>
          <a:xfrm>
            <a:off x="16207286" y="-199818"/>
            <a:ext cx="1222961" cy="1319211"/>
          </a:xfrm>
          <a:prstGeom prst="rect">
            <a:avLst/>
          </a:prstGeom>
          <a:noFill/>
          <a:ln>
            <a:noFill/>
          </a:ln>
        </p:spPr>
      </p:pic>
      <p:sp>
        <p:nvSpPr>
          <p:cNvPr id="148" name="Google Shape;148;g1df6f8b3b76_0_72"/>
          <p:cNvSpPr txBox="1"/>
          <p:nvPr/>
        </p:nvSpPr>
        <p:spPr>
          <a:xfrm>
            <a:off x="814961" y="3125325"/>
            <a:ext cx="16658100" cy="5262919"/>
          </a:xfrm>
          <a:prstGeom prst="rect">
            <a:avLst/>
          </a:prstGeom>
          <a:noFill/>
          <a:ln>
            <a:noFill/>
          </a:ln>
        </p:spPr>
        <p:txBody>
          <a:bodyPr spcFirstLastPara="1" wrap="square" lIns="137138" tIns="68550" rIns="137138" bIns="68550" anchor="t" anchorCtr="0">
            <a:spAutoFit/>
          </a:bodyPr>
          <a:lstStyle/>
          <a:p>
            <a:pPr marL="685800" indent="-685800">
              <a:spcBef>
                <a:spcPts val="1800"/>
              </a:spcBef>
              <a:buClr>
                <a:schemeClr val="accent5"/>
              </a:buClr>
              <a:buSzPts val="4160"/>
              <a:buFont typeface="Noto Sans Symbols"/>
              <a:buChar char="▪"/>
            </a:pPr>
            <a:r>
              <a:rPr lang="en-GB" sz="4800" dirty="0">
                <a:latin typeface="Arial" panose="020B0604020202020204" pitchFamily="34" charset="0"/>
              </a:rPr>
              <a:t>There is a 2-week check window starting 2</a:t>
            </a:r>
            <a:r>
              <a:rPr lang="en-GB" sz="4800" baseline="30000" dirty="0">
                <a:latin typeface="Arial" panose="020B0604020202020204" pitchFamily="34" charset="0"/>
              </a:rPr>
              <a:t>nd</a:t>
            </a:r>
            <a:r>
              <a:rPr lang="en-GB" sz="4800" dirty="0">
                <a:latin typeface="Arial" panose="020B0604020202020204" pitchFamily="34" charset="0"/>
              </a:rPr>
              <a:t> June 2025  during which schools will complete the MTC with pupils in Year 4.</a:t>
            </a:r>
            <a:endParaRPr sz="4800" dirty="0">
              <a:latin typeface="Arial" panose="020B0604020202020204" pitchFamily="34" charset="0"/>
            </a:endParaRPr>
          </a:p>
          <a:p>
            <a:pPr marL="685800" indent="-685800">
              <a:spcBef>
                <a:spcPts val="1800"/>
              </a:spcBef>
              <a:buClr>
                <a:schemeClr val="accent5"/>
              </a:buClr>
              <a:buSzPts val="4160"/>
              <a:buFont typeface="Noto Sans Symbols"/>
              <a:buChar char="▪"/>
            </a:pPr>
            <a:r>
              <a:rPr lang="en-GB" sz="4800" dirty="0">
                <a:latin typeface="Arial" panose="020B0604020202020204" pitchFamily="34" charset="0"/>
              </a:rPr>
              <a:t>Pupils will have 3 practice questions before the check begins.</a:t>
            </a:r>
            <a:endParaRPr sz="4800" dirty="0">
              <a:latin typeface="Arial" panose="020B0604020202020204" pitchFamily="34" charset="0"/>
            </a:endParaRPr>
          </a:p>
          <a:p>
            <a:pPr>
              <a:spcBef>
                <a:spcPts val="1800"/>
              </a:spcBef>
            </a:pPr>
            <a:endParaRPr sz="4800" dirty="0">
              <a:solidFill>
                <a:schemeClr val="lt1"/>
              </a:solidFill>
              <a:latin typeface="Arial" panose="020B0604020202020204" pitchFamily="34" charset="0"/>
            </a:endParaRPr>
          </a:p>
        </p:txBody>
      </p:sp>
      <p:pic>
        <p:nvPicPr>
          <p:cNvPr id="149" name="Google Shape;149;g1df6f8b3b76_0_72"/>
          <p:cNvPicPr preferRelativeResize="0"/>
          <p:nvPr/>
        </p:nvPicPr>
        <p:blipFill rotWithShape="1">
          <a:blip r:embed="rId5">
            <a:alphaModFix/>
          </a:blip>
          <a:srcRect/>
          <a:stretch/>
        </p:blipFill>
        <p:spPr>
          <a:xfrm flipH="1">
            <a:off x="319514" y="6312474"/>
            <a:ext cx="696938" cy="751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p:tgtEl>
                                          <p:spTgt spid="14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50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500"/>
                                        <p:tgtEl>
                                          <p:spTgt spid="14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000"/>
                                  </p:stCondLst>
                                  <p:childTnLst>
                                    <p:set>
                                      <p:cBhvr>
                                        <p:cTn id="12" dur="1" fill="hold">
                                          <p:stCondLst>
                                            <p:cond delay="0"/>
                                          </p:stCondLst>
                                        </p:cTn>
                                        <p:tgtEl>
                                          <p:spTgt spid="145"/>
                                        </p:tgtEl>
                                        <p:attrNameLst>
                                          <p:attrName>style.visibility</p:attrName>
                                        </p:attrNameLst>
                                      </p:cBhvr>
                                      <p:to>
                                        <p:strVal val="visible"/>
                                      </p:to>
                                    </p:set>
                                    <p:anim calcmode="lin" valueType="num">
                                      <p:cBhvr additive="base">
                                        <p:cTn id="13" dur="500"/>
                                        <p:tgtEl>
                                          <p:spTgt spid="145"/>
                                        </p:tgtEl>
                                        <p:attrNameLst>
                                          <p:attrName>ppt_x</p:attrName>
                                        </p:attrNameLst>
                                      </p:cBhvr>
                                      <p:tavLst>
                                        <p:tav tm="0">
                                          <p:val>
                                            <p:strVal val="#ppt_x-1"/>
                                          </p:val>
                                        </p:tav>
                                        <p:tav tm="100000">
                                          <p:val>
                                            <p:strVal val="#ppt_x"/>
                                          </p:val>
                                        </p:tav>
                                      </p:tavLst>
                                    </p:anim>
                                  </p:childTnLst>
                                </p:cTn>
                              </p:par>
                              <p:par>
                                <p:cTn id="14" presetID="23" presetClass="entr" presetSubtype="16"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 calcmode="lin" valueType="num">
                                      <p:cBhvr additive="base">
                                        <p:cTn id="16" dur="500"/>
                                        <p:tgtEl>
                                          <p:spTgt spid="146"/>
                                        </p:tgtEl>
                                        <p:attrNameLst>
                                          <p:attrName>ppt_w</p:attrName>
                                        </p:attrNameLst>
                                      </p:cBhvr>
                                      <p:tavLst>
                                        <p:tav tm="0">
                                          <p:val>
                                            <p:strVal val="0"/>
                                          </p:val>
                                        </p:tav>
                                        <p:tav tm="100000">
                                          <p:val>
                                            <p:strVal val="#ppt_w"/>
                                          </p:val>
                                        </p:tav>
                                      </p:tavLst>
                                    </p:anim>
                                    <p:anim calcmode="lin" valueType="num">
                                      <p:cBhvr additive="base">
                                        <p:cTn id="17" dur="500"/>
                                        <p:tgtEl>
                                          <p:spTgt spid="14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47"/>
                                        </p:tgtEl>
                                        <p:attrNameLst>
                                          <p:attrName>style.visibility</p:attrName>
                                        </p:attrNameLst>
                                      </p:cBhvr>
                                      <p:to>
                                        <p:strVal val="visible"/>
                                      </p:to>
                                    </p:set>
                                    <p:anim calcmode="lin" valueType="num">
                                      <p:cBhvr additive="base">
                                        <p:cTn id="20" dur="500"/>
                                        <p:tgtEl>
                                          <p:spTgt spid="147"/>
                                        </p:tgtEl>
                                        <p:attrNameLst>
                                          <p:attrName>ppt_w</p:attrName>
                                        </p:attrNameLst>
                                      </p:cBhvr>
                                      <p:tavLst>
                                        <p:tav tm="0">
                                          <p:val>
                                            <p:strVal val="0"/>
                                          </p:val>
                                        </p:tav>
                                        <p:tav tm="100000">
                                          <p:val>
                                            <p:strVal val="#ppt_w"/>
                                          </p:val>
                                        </p:tav>
                                      </p:tavLst>
                                    </p:anim>
                                    <p:anim calcmode="lin" valueType="num">
                                      <p:cBhvr additive="base">
                                        <p:cTn id="21" dur="500"/>
                                        <p:tgtEl>
                                          <p:spTgt spid="14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2" name="Google Shape;214;p12" descr="A picture containing toy, doll, colorful&#10;&#10;Description automatically generated">
            <a:extLst>
              <a:ext uri="{FF2B5EF4-FFF2-40B4-BE49-F238E27FC236}">
                <a16:creationId xmlns:a16="http://schemas.microsoft.com/office/drawing/2014/main" id="{5C681F49-01BE-06B5-DFC0-D4AB26B18CB2}"/>
              </a:ext>
            </a:extLst>
          </p:cNvPr>
          <p:cNvPicPr preferRelativeResize="0"/>
          <p:nvPr/>
        </p:nvPicPr>
        <p:blipFill rotWithShape="1">
          <a:blip r:embed="rId3">
            <a:alphaModFix/>
          </a:blip>
          <a:srcRect/>
          <a:stretch/>
        </p:blipFill>
        <p:spPr>
          <a:xfrm>
            <a:off x="14119018" y="1564641"/>
            <a:ext cx="4846704" cy="6858000"/>
          </a:xfrm>
          <a:prstGeom prst="rect">
            <a:avLst/>
          </a:prstGeom>
          <a:noFill/>
          <a:ln>
            <a:noFill/>
          </a:ln>
          <a:effectLst>
            <a:outerShdw dist="130075" dir="11979028" algn="tl" rotWithShape="0">
              <a:srgbClr val="000000">
                <a:alpha val="20784"/>
              </a:srgbClr>
            </a:outerShdw>
          </a:effectLst>
        </p:spPr>
      </p:pic>
      <p:grpSp>
        <p:nvGrpSpPr>
          <p:cNvPr id="154" name="Google Shape;154;p6"/>
          <p:cNvGrpSpPr/>
          <p:nvPr/>
        </p:nvGrpSpPr>
        <p:grpSpPr>
          <a:xfrm>
            <a:off x="2" y="1"/>
            <a:ext cx="18288000" cy="2451887"/>
            <a:chOff x="1" y="0"/>
            <a:chExt cx="12192000" cy="1634591"/>
          </a:xfrm>
        </p:grpSpPr>
        <p:sp>
          <p:nvSpPr>
            <p:cNvPr id="155" name="Google Shape;155;p6"/>
            <p:cNvSpPr/>
            <p:nvPr/>
          </p:nvSpPr>
          <p:spPr>
            <a:xfrm rot="5400000" flipH="1">
              <a:off x="5278705" y="-5278704"/>
              <a:ext cx="1634591" cy="12192000"/>
            </a:xfrm>
            <a:custGeom>
              <a:avLst/>
              <a:gdLst/>
              <a:ahLst/>
              <a:cxnLst/>
              <a:rect l="l" t="t" r="r" b="b"/>
              <a:pathLst>
                <a:path w="4195083" h="6858000" extrusionOk="0">
                  <a:moveTo>
                    <a:pt x="1446488" y="0"/>
                  </a:moveTo>
                  <a:lnTo>
                    <a:pt x="4195083" y="0"/>
                  </a:lnTo>
                  <a:lnTo>
                    <a:pt x="4195083" y="6858000"/>
                  </a:lnTo>
                  <a:lnTo>
                    <a:pt x="0" y="6853448"/>
                  </a:lnTo>
                  <a:lnTo>
                    <a:pt x="1446488" y="0"/>
                  </a:lnTo>
                  <a:close/>
                </a:path>
              </a:pathLst>
            </a:custGeom>
            <a:solidFill>
              <a:schemeClr val="accent2"/>
            </a:solidFill>
            <a:ln>
              <a:noFill/>
            </a:ln>
          </p:spPr>
          <p:txBody>
            <a:bodyPr spcFirstLastPara="1" wrap="square" lIns="137138" tIns="68550" rIns="137138" bIns="68550" anchor="ctr" anchorCtr="0">
              <a:noAutofit/>
            </a:bodyPr>
            <a:lstStyle/>
            <a:p>
              <a:pPr algn="ctr">
                <a:buClr>
                  <a:srgbClr val="000000"/>
                </a:buClr>
                <a:buSzPts val="1800"/>
              </a:pPr>
              <a:endParaRPr sz="2700">
                <a:solidFill>
                  <a:schemeClr val="lt1"/>
                </a:solidFill>
                <a:latin typeface="Calibri"/>
                <a:ea typeface="Calibri"/>
                <a:cs typeface="Calibri"/>
                <a:sym typeface="Calibri"/>
              </a:endParaRPr>
            </a:p>
          </p:txBody>
        </p:sp>
        <p:sp>
          <p:nvSpPr>
            <p:cNvPr id="156" name="Google Shape;156;p6"/>
            <p:cNvSpPr txBox="1"/>
            <p:nvPr/>
          </p:nvSpPr>
          <p:spPr>
            <a:xfrm>
              <a:off x="331774" y="335247"/>
              <a:ext cx="10956600" cy="707846"/>
            </a:xfrm>
            <a:prstGeom prst="rect">
              <a:avLst/>
            </a:prstGeom>
            <a:noFill/>
            <a:ln>
              <a:noFill/>
            </a:ln>
          </p:spPr>
          <p:txBody>
            <a:bodyPr spcFirstLastPara="1" wrap="square" lIns="137138" tIns="68550" rIns="137138" bIns="68550" anchor="t" anchorCtr="0">
              <a:spAutoFit/>
            </a:bodyPr>
            <a:lstStyle/>
            <a:p>
              <a:pPr>
                <a:buClr>
                  <a:srgbClr val="000000"/>
                </a:buClr>
                <a:buSzPts val="4000"/>
              </a:pPr>
              <a:r>
                <a:rPr lang="en-GB" sz="6000" b="1">
                  <a:solidFill>
                    <a:schemeClr val="lt1"/>
                  </a:solidFill>
                  <a:latin typeface="Arial Black"/>
                  <a:ea typeface="Arial Black"/>
                  <a:cs typeface="Arial Black"/>
                  <a:sym typeface="Arial Black"/>
                </a:rPr>
                <a:t>MTC KEY FACTS</a:t>
              </a:r>
              <a:endParaRPr sz="6000" b="1">
                <a:solidFill>
                  <a:schemeClr val="lt1"/>
                </a:solidFill>
                <a:latin typeface="Arial Black"/>
                <a:ea typeface="Arial Black"/>
                <a:cs typeface="Arial Black"/>
                <a:sym typeface="Arial Black"/>
              </a:endParaRPr>
            </a:p>
          </p:txBody>
        </p:sp>
      </p:grpSp>
      <p:pic>
        <p:nvPicPr>
          <p:cNvPr id="157" name="Google Shape;157;p6"/>
          <p:cNvPicPr preferRelativeResize="0"/>
          <p:nvPr/>
        </p:nvPicPr>
        <p:blipFill rotWithShape="1">
          <a:blip r:embed="rId4">
            <a:alphaModFix/>
          </a:blip>
          <a:srcRect/>
          <a:stretch/>
        </p:blipFill>
        <p:spPr>
          <a:xfrm>
            <a:off x="805205" y="1967139"/>
            <a:ext cx="736328" cy="969498"/>
          </a:xfrm>
          <a:prstGeom prst="rect">
            <a:avLst/>
          </a:prstGeom>
          <a:noFill/>
          <a:ln>
            <a:noFill/>
          </a:ln>
        </p:spPr>
      </p:pic>
      <p:pic>
        <p:nvPicPr>
          <p:cNvPr id="158" name="Google Shape;158;p6"/>
          <p:cNvPicPr preferRelativeResize="0"/>
          <p:nvPr/>
        </p:nvPicPr>
        <p:blipFill rotWithShape="1">
          <a:blip r:embed="rId5">
            <a:alphaModFix/>
          </a:blip>
          <a:srcRect/>
          <a:stretch/>
        </p:blipFill>
        <p:spPr>
          <a:xfrm>
            <a:off x="16207286" y="-199818"/>
            <a:ext cx="1222961" cy="1319213"/>
          </a:xfrm>
          <a:prstGeom prst="rect">
            <a:avLst/>
          </a:prstGeom>
          <a:noFill/>
          <a:ln>
            <a:noFill/>
          </a:ln>
        </p:spPr>
      </p:pic>
      <p:sp>
        <p:nvSpPr>
          <p:cNvPr id="159" name="Google Shape;159;p6"/>
          <p:cNvSpPr txBox="1"/>
          <p:nvPr/>
        </p:nvSpPr>
        <p:spPr>
          <a:xfrm>
            <a:off x="469778" y="2854387"/>
            <a:ext cx="16294950" cy="5840000"/>
          </a:xfrm>
          <a:prstGeom prst="rect">
            <a:avLst/>
          </a:prstGeom>
          <a:noFill/>
          <a:ln>
            <a:noFill/>
          </a:ln>
        </p:spPr>
        <p:txBody>
          <a:bodyPr spcFirstLastPara="1" wrap="square" lIns="137138" tIns="68550" rIns="137138" bIns="68550" anchor="t" anchorCtr="0">
            <a:spAutoFit/>
          </a:bodyPr>
          <a:lstStyle/>
          <a:p>
            <a:pPr marL="685800" indent="-739140">
              <a:spcBef>
                <a:spcPts val="1800"/>
              </a:spcBef>
              <a:buClr>
                <a:schemeClr val="accent5"/>
              </a:buClr>
              <a:buSzPts val="4160"/>
              <a:buFont typeface="Noto Sans Symbols"/>
              <a:buChar char="▪"/>
            </a:pPr>
            <a:r>
              <a:rPr lang="en-GB" sz="4800" dirty="0">
                <a:latin typeface="Arial" panose="020B0604020202020204" pitchFamily="34" charset="0"/>
              </a:rPr>
              <a:t>The MTC will ask the pupil 25 random multiplication questions- they will not be asked division questions.</a:t>
            </a:r>
            <a:endParaRPr sz="2700" dirty="0">
              <a:latin typeface="Arial" panose="020B0604020202020204" pitchFamily="34" charset="0"/>
            </a:endParaRPr>
          </a:p>
          <a:p>
            <a:pPr marL="685800" indent="-739140">
              <a:spcBef>
                <a:spcPts val="1800"/>
              </a:spcBef>
              <a:buClr>
                <a:schemeClr val="accent5"/>
              </a:buClr>
              <a:buSzPts val="4160"/>
              <a:buFont typeface="Noto Sans Symbols"/>
              <a:buChar char="▪"/>
            </a:pPr>
            <a:r>
              <a:rPr lang="en-GB" sz="4800" dirty="0">
                <a:latin typeface="Arial" panose="020B0604020202020204" pitchFamily="34" charset="0"/>
              </a:rPr>
              <a:t>Pupils will have 6 seconds to read the question, understand it, and enter a response. They will then receive a 3 second pause before the next question is shown. </a:t>
            </a:r>
            <a:endParaRPr sz="4800" dirty="0">
              <a:latin typeface="Arial" panose="020B0604020202020204" pitchFamily="34" charset="0"/>
            </a:endParaRPr>
          </a:p>
          <a:p>
            <a:pPr marL="685800">
              <a:spcBef>
                <a:spcPts val="1800"/>
              </a:spcBef>
            </a:pPr>
            <a:endParaRPr sz="3750" dirty="0">
              <a:solidFill>
                <a:schemeClr val="lt1"/>
              </a:solidFill>
              <a:latin typeface="Arial" panose="020B0604020202020204" pitchFamily="34" charset="0"/>
              <a:sym typeface="Arial"/>
            </a:endParaRPr>
          </a:p>
        </p:txBody>
      </p:sp>
      <p:pic>
        <p:nvPicPr>
          <p:cNvPr id="160" name="Google Shape;160;p6"/>
          <p:cNvPicPr preferRelativeResize="0"/>
          <p:nvPr/>
        </p:nvPicPr>
        <p:blipFill rotWithShape="1">
          <a:blip r:embed="rId6">
            <a:alphaModFix/>
          </a:blip>
          <a:srcRect/>
          <a:stretch/>
        </p:blipFill>
        <p:spPr>
          <a:xfrm>
            <a:off x="469778" y="6828759"/>
            <a:ext cx="696938" cy="751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p:tgtEl>
                                          <p:spTgt spid="154"/>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50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000"/>
                                  </p:stCondLst>
                                  <p:childTnLst>
                                    <p:set>
                                      <p:cBhvr>
                                        <p:cTn id="12" dur="1" fill="hold">
                                          <p:stCondLst>
                                            <p:cond delay="0"/>
                                          </p:stCondLst>
                                        </p:cTn>
                                        <p:tgtEl>
                                          <p:spTgt spid="157"/>
                                        </p:tgtEl>
                                        <p:attrNameLst>
                                          <p:attrName>style.visibility</p:attrName>
                                        </p:attrNameLst>
                                      </p:cBhvr>
                                      <p:to>
                                        <p:strVal val="visible"/>
                                      </p:to>
                                    </p:set>
                                    <p:anim calcmode="lin" valueType="num">
                                      <p:cBhvr additive="base">
                                        <p:cTn id="13" dur="500"/>
                                        <p:tgtEl>
                                          <p:spTgt spid="157"/>
                                        </p:tgtEl>
                                        <p:attrNameLst>
                                          <p:attrName>ppt_x</p:attrName>
                                        </p:attrNameLst>
                                      </p:cBhvr>
                                      <p:tavLst>
                                        <p:tav tm="0">
                                          <p:val>
                                            <p:strVal val="#ppt_x-1"/>
                                          </p:val>
                                        </p:tav>
                                        <p:tav tm="100000">
                                          <p:val>
                                            <p:strVal val="#ppt_x"/>
                                          </p:val>
                                        </p:tav>
                                      </p:tavLst>
                                    </p:anim>
                                  </p:childTnLst>
                                </p:cTn>
                              </p:par>
                              <p:par>
                                <p:cTn id="14" presetID="23" presetClass="entr" presetSubtype="16"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 calcmode="lin" valueType="num">
                                      <p:cBhvr additive="base">
                                        <p:cTn id="16" dur="500"/>
                                        <p:tgtEl>
                                          <p:spTgt spid="158"/>
                                        </p:tgtEl>
                                        <p:attrNameLst>
                                          <p:attrName>ppt_w</p:attrName>
                                        </p:attrNameLst>
                                      </p:cBhvr>
                                      <p:tavLst>
                                        <p:tav tm="0">
                                          <p:val>
                                            <p:strVal val="0"/>
                                          </p:val>
                                        </p:tav>
                                        <p:tav tm="100000">
                                          <p:val>
                                            <p:strVal val="#ppt_w"/>
                                          </p:val>
                                        </p:tav>
                                      </p:tavLst>
                                    </p:anim>
                                    <p:anim calcmode="lin" valueType="num">
                                      <p:cBhvr additive="base">
                                        <p:cTn id="17" dur="500"/>
                                        <p:tgtEl>
                                          <p:spTgt spid="1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Science</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6056851"/>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Progressive Science Curriculum</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Practical Scientific Enquiry</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Integration Across Subjects</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Scientific Vocabulary and Communication</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Scientific Enquiry Skills &amp; Everyday Application</a:t>
            </a:r>
          </a:p>
        </p:txBody>
      </p:sp>
    </p:spTree>
    <p:extLst>
      <p:ext uri="{BB962C8B-B14F-4D97-AF65-F5344CB8AC3E}">
        <p14:creationId xmlns:p14="http://schemas.microsoft.com/office/powerpoint/2010/main" val="363747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8920"/>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3810000" y="2740428"/>
            <a:ext cx="8382000" cy="6769339"/>
          </a:xfrm>
          <a:prstGeom prst="rect">
            <a:avLst/>
          </a:prstGeom>
        </p:spPr>
      </p:pic>
      <p:sp>
        <p:nvSpPr>
          <p:cNvPr id="6" name="TextBox 6"/>
          <p:cNvSpPr txBox="1"/>
          <p:nvPr/>
        </p:nvSpPr>
        <p:spPr>
          <a:xfrm>
            <a:off x="2798558" y="334360"/>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ontserrat Light"/>
              </a:rPr>
              <a:t>Day-to-Day</a:t>
            </a:r>
          </a:p>
        </p:txBody>
      </p:sp>
      <p:graphicFrame>
        <p:nvGraphicFramePr>
          <p:cNvPr id="4" name="Table 4">
            <a:extLst>
              <a:ext uri="{FF2B5EF4-FFF2-40B4-BE49-F238E27FC236}">
                <a16:creationId xmlns:a16="http://schemas.microsoft.com/office/drawing/2014/main" id="{7E30EB1F-0159-6909-F893-A95814A0E5B8}"/>
              </a:ext>
            </a:extLst>
          </p:cNvPr>
          <p:cNvGraphicFramePr>
            <a:graphicFrameLocks noGrp="1"/>
          </p:cNvGraphicFramePr>
          <p:nvPr>
            <p:extLst>
              <p:ext uri="{D42A27DB-BD31-4B8C-83A1-F6EECF244321}">
                <p14:modId xmlns:p14="http://schemas.microsoft.com/office/powerpoint/2010/main" val="3784087503"/>
              </p:ext>
            </p:extLst>
          </p:nvPr>
        </p:nvGraphicFramePr>
        <p:xfrm>
          <a:off x="361947" y="1856904"/>
          <a:ext cx="17564102" cy="7716860"/>
        </p:xfrm>
        <a:graphic>
          <a:graphicData uri="http://schemas.openxmlformats.org/drawingml/2006/table">
            <a:tbl>
              <a:tblPr firstRow="1" bandRow="1">
                <a:tableStyleId>{9D7B26C5-4107-4FEC-AEDC-1716B250A1EF}</a:tableStyleId>
              </a:tblPr>
              <a:tblGrid>
                <a:gridCol w="3524253">
                  <a:extLst>
                    <a:ext uri="{9D8B030D-6E8A-4147-A177-3AD203B41FA5}">
                      <a16:colId xmlns:a16="http://schemas.microsoft.com/office/drawing/2014/main" val="146808368"/>
                    </a:ext>
                  </a:extLst>
                </a:gridCol>
                <a:gridCol w="4648200">
                  <a:extLst>
                    <a:ext uri="{9D8B030D-6E8A-4147-A177-3AD203B41FA5}">
                      <a16:colId xmlns:a16="http://schemas.microsoft.com/office/drawing/2014/main" val="2571667461"/>
                    </a:ext>
                  </a:extLst>
                </a:gridCol>
                <a:gridCol w="4724400">
                  <a:extLst>
                    <a:ext uri="{9D8B030D-6E8A-4147-A177-3AD203B41FA5}">
                      <a16:colId xmlns:a16="http://schemas.microsoft.com/office/drawing/2014/main" val="201999986"/>
                    </a:ext>
                  </a:extLst>
                </a:gridCol>
                <a:gridCol w="4667249">
                  <a:extLst>
                    <a:ext uri="{9D8B030D-6E8A-4147-A177-3AD203B41FA5}">
                      <a16:colId xmlns:a16="http://schemas.microsoft.com/office/drawing/2014/main" val="4145531852"/>
                    </a:ext>
                  </a:extLst>
                </a:gridCol>
              </a:tblGrid>
              <a:tr h="808258">
                <a:tc>
                  <a:txBody>
                    <a:bodyPr/>
                    <a:lstStyle/>
                    <a:p>
                      <a:endParaRPr lang="en-US" sz="4800" dirty="0">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800" dirty="0">
                          <a:latin typeface="Ebrima" panose="02000000000000000000" pitchFamily="2" charset="0"/>
                          <a:ea typeface="Ebrima" panose="02000000000000000000" pitchFamily="2" charset="0"/>
                          <a:cs typeface="Ebrima" panose="02000000000000000000" pitchFamily="2" charset="0"/>
                        </a:rPr>
                        <a:t>Kestrels</a:t>
                      </a:r>
                    </a:p>
                  </a:txBody>
                  <a:tcPr/>
                </a:tc>
                <a:tc>
                  <a:txBody>
                    <a:bodyPr/>
                    <a:lstStyle/>
                    <a:p>
                      <a:r>
                        <a:rPr lang="en-US" sz="4800" dirty="0"/>
                        <a:t>Woodpeckers</a:t>
                      </a:r>
                      <a:endParaRPr lang="en-US" sz="4800" dirty="0">
                        <a:latin typeface="Ebrima" panose="02000000000000000000" pitchFamily="2" charset="0"/>
                        <a:ea typeface="Ebrima" panose="02000000000000000000" pitchFamily="2" charset="0"/>
                        <a:cs typeface="Ebrima" panose="02000000000000000000" pitchFamily="2" charset="0"/>
                      </a:endParaRPr>
                    </a:p>
                  </a:txBody>
                  <a:tcPr/>
                </a:tc>
                <a:tc>
                  <a:txBody>
                    <a:bodyPr/>
                    <a:lstStyle/>
                    <a:p>
                      <a:endParaRPr lang="en-US" sz="4800" dirty="0">
                        <a:latin typeface="Ebrima" panose="02000000000000000000" pitchFamily="2" charset="0"/>
                        <a:ea typeface="Ebrima" panose="02000000000000000000" pitchFamily="2" charset="0"/>
                        <a:cs typeface="Ebrima" panose="02000000000000000000" pitchFamily="2" charset="0"/>
                      </a:endParaRPr>
                    </a:p>
                  </a:txBody>
                  <a:tcPr/>
                </a:tc>
                <a:extLst>
                  <a:ext uri="{0D108BD9-81ED-4DB2-BD59-A6C34878D82A}">
                    <a16:rowId xmlns:a16="http://schemas.microsoft.com/office/drawing/2014/main" val="3589940342"/>
                  </a:ext>
                </a:extLst>
              </a:tr>
              <a:tr h="1154618">
                <a:tc>
                  <a:txBody>
                    <a:bodyPr/>
                    <a:lstStyle/>
                    <a:p>
                      <a:r>
                        <a:rPr lang="en-US" sz="4000" dirty="0">
                          <a:solidFill>
                            <a:schemeClr val="tx1"/>
                          </a:solidFill>
                        </a:rPr>
                        <a:t>PE Days</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000" dirty="0">
                          <a:solidFill>
                            <a:schemeClr val="tx1"/>
                          </a:solidFill>
                        </a:rPr>
                        <a:t>Wednesday &amp; Thursday</a:t>
                      </a:r>
                      <a:endParaRPr lang="en-US" sz="4000" dirty="0">
                        <a:solidFill>
                          <a:schemeClr val="tx1"/>
                        </a:solidFill>
                        <a:latin typeface="Ebrima"/>
                        <a:ea typeface="Ebrima"/>
                        <a:cs typeface="Ebrima"/>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schemeClr val="tx1"/>
                          </a:solidFill>
                        </a:rPr>
                        <a:t>Monday &amp; Thursday</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a:txBody>
                    <a:bodyPr/>
                    <a:lstStyle/>
                    <a:p>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extLst>
                  <a:ext uri="{0D108BD9-81ED-4DB2-BD59-A6C34878D82A}">
                    <a16:rowId xmlns:a16="http://schemas.microsoft.com/office/drawing/2014/main" val="2387103629"/>
                  </a:ext>
                </a:extLst>
              </a:tr>
              <a:tr h="2245161">
                <a:tc>
                  <a:txBody>
                    <a:bodyPr/>
                    <a:lstStyle/>
                    <a:p>
                      <a:r>
                        <a:rPr lang="en-US" sz="4000" dirty="0">
                          <a:solidFill>
                            <a:schemeClr val="tx1"/>
                          </a:solidFill>
                        </a:rPr>
                        <a:t>PE uniform</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rPr>
                        <a:t>Black shorts</a:t>
                      </a:r>
                    </a:p>
                    <a:p>
                      <a:r>
                        <a:rPr lang="en-US" sz="4000" dirty="0">
                          <a:solidFill>
                            <a:schemeClr val="tx1"/>
                          </a:solidFill>
                        </a:rPr>
                        <a:t>White round necked T-shirt with or without school emblem</a:t>
                      </a:r>
                    </a:p>
                    <a:p>
                      <a:r>
                        <a:rPr lang="en-US" sz="4000" dirty="0">
                          <a:solidFill>
                            <a:schemeClr val="tx1"/>
                          </a:solidFill>
                        </a:rPr>
                        <a:t>Plimsolls for indoor PE &amp; trainers for outdoor PE</a:t>
                      </a:r>
                    </a:p>
                    <a:p>
                      <a:r>
                        <a:rPr lang="en-US" sz="4000" dirty="0">
                          <a:solidFill>
                            <a:schemeClr val="tx1"/>
                          </a:solidFill>
                          <a:latin typeface="Ebrima"/>
                          <a:ea typeface="Ebrima"/>
                          <a:cs typeface="Ebrima"/>
                        </a:rPr>
                        <a:t>Black tracksuits may be worn outside in Winter</a:t>
                      </a:r>
                    </a:p>
                  </a:txBody>
                  <a:tcPr/>
                </a:tc>
                <a:tc hMerge="1">
                  <a:txBody>
                    <a:bodyPr/>
                    <a:lstStyle/>
                    <a:p>
                      <a:endParaRPr lang="en-US" sz="48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hMerge="1">
                  <a:txBody>
                    <a:bodyPr/>
                    <a:lstStyle/>
                    <a:p>
                      <a:endParaRPr lang="en-US" sz="48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extLst>
                  <a:ext uri="{0D108BD9-81ED-4DB2-BD59-A6C34878D82A}">
                    <a16:rowId xmlns:a16="http://schemas.microsoft.com/office/drawing/2014/main" val="1429260621"/>
                  </a:ext>
                </a:extLst>
              </a:tr>
              <a:tr h="1526710">
                <a:tc>
                  <a:txBody>
                    <a:bodyPr/>
                    <a:lstStyle/>
                    <a:p>
                      <a:r>
                        <a:rPr lang="en-US" sz="4000" dirty="0">
                          <a:solidFill>
                            <a:schemeClr val="tx1"/>
                          </a:solidFill>
                        </a:rPr>
                        <a:t>Reading record</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rPr>
                        <a:t>Brought in daily with a comment.</a:t>
                      </a:r>
                      <a:endParaRPr lang="en-US" sz="4000" dirty="0">
                        <a:solidFill>
                          <a:schemeClr val="tx1"/>
                        </a:solidFill>
                        <a:latin typeface="Ebrima"/>
                        <a:ea typeface="Ebrima"/>
                        <a:cs typeface="Ebrima"/>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2143701"/>
                  </a:ext>
                </a:extLst>
              </a:tr>
              <a:tr h="1526710">
                <a:tc>
                  <a:txBody>
                    <a:bodyPr/>
                    <a:lstStyle/>
                    <a:p>
                      <a:r>
                        <a:rPr lang="en-US" sz="4000" dirty="0">
                          <a:solidFill>
                            <a:schemeClr val="tx1"/>
                          </a:solidFill>
                        </a:rPr>
                        <a:t>Homework</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latin typeface="Ebrima"/>
                          <a:ea typeface="Ebrima"/>
                          <a:cs typeface="Ebrima"/>
                        </a:rPr>
                        <a:t>Topic work 6-times a year, 20-minutes reading daily, TTRS &amp; Reading Plus 3xweek for 10-mins, Magma Maths 1 x fortnight</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44068414"/>
                  </a:ext>
                </a:extLst>
              </a:tr>
            </a:tbl>
          </a:graphicData>
        </a:graphic>
      </p:graphicFrame>
    </p:spTree>
    <p:extLst>
      <p:ext uri="{BB962C8B-B14F-4D97-AF65-F5344CB8AC3E}">
        <p14:creationId xmlns:p14="http://schemas.microsoft.com/office/powerpoint/2010/main" val="175067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Helping from Home</a:t>
            </a:r>
          </a:p>
        </p:txBody>
      </p:sp>
      <p:sp>
        <p:nvSpPr>
          <p:cNvPr id="8" name="TextBox 7">
            <a:extLst>
              <a:ext uri="{FF2B5EF4-FFF2-40B4-BE49-F238E27FC236}">
                <a16:creationId xmlns:a16="http://schemas.microsoft.com/office/drawing/2014/main" id="{BCEBDFF5-8649-ACAB-30E9-706C4A18CF44}"/>
              </a:ext>
            </a:extLst>
          </p:cNvPr>
          <p:cNvSpPr txBox="1"/>
          <p:nvPr/>
        </p:nvSpPr>
        <p:spPr>
          <a:xfrm>
            <a:off x="166493" y="2933700"/>
            <a:ext cx="10345535" cy="6292877"/>
          </a:xfrm>
          <a:prstGeom prst="rect">
            <a:avLst/>
          </a:prstGeom>
        </p:spPr>
        <p:txBody>
          <a:bodyPr wrap="square" lIns="0" tIns="0" rIns="0" bIns="0" rtlCol="0" anchor="t">
            <a:spAutoFit/>
          </a:bodyPr>
          <a:lstStyle/>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Maths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White Rose Maths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CGP books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Writing</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a:ea typeface="Ebrima"/>
                <a:cs typeface="Ebrima"/>
              </a:rPr>
              <a:t>Descriptosaurus </a:t>
            </a:r>
            <a:endParaRPr lang="en-US" dirty="0">
              <a:solidFill>
                <a:schemeClr val="tx1">
                  <a:lumMod val="65000"/>
                  <a:lumOff val="35000"/>
                </a:schemeClr>
              </a:solidFill>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Explore the meaning of words</a:t>
            </a:r>
          </a:p>
          <a:p>
            <a:pPr algn="ctr">
              <a:lnSpc>
                <a:spcPts val="3770"/>
              </a:lnSpc>
              <a:spcBef>
                <a:spcPct val="0"/>
              </a:spcBef>
            </a:pPr>
            <a:endParaRPr lang="en-US" sz="2513" spc="25" dirty="0">
              <a:solidFill>
                <a:schemeClr val="tx1">
                  <a:lumMod val="65000"/>
                  <a:lumOff val="35000"/>
                </a:schemeClr>
              </a:solidFill>
              <a:latin typeface="Montserrat Light Bold"/>
            </a:endParaRPr>
          </a:p>
          <a:p>
            <a:pPr algn="ctr">
              <a:lnSpc>
                <a:spcPts val="3770"/>
              </a:lnSpc>
              <a:spcBef>
                <a:spcPct val="0"/>
              </a:spcBef>
            </a:pPr>
            <a:endParaRPr lang="en-US" sz="2513" spc="25" dirty="0">
              <a:solidFill>
                <a:schemeClr val="tx1">
                  <a:lumMod val="65000"/>
                  <a:lumOff val="35000"/>
                </a:schemeClr>
              </a:solidFill>
              <a:latin typeface="Montserrat Light Bold"/>
            </a:endParaRPr>
          </a:p>
        </p:txBody>
      </p:sp>
      <p:pic>
        <p:nvPicPr>
          <p:cNvPr id="1028" name="Picture 4" descr="New Recognition Partner Announcement - White Rose Maths - Tempo Time Credits">
            <a:extLst>
              <a:ext uri="{FF2B5EF4-FFF2-40B4-BE49-F238E27FC236}">
                <a16:creationId xmlns:a16="http://schemas.microsoft.com/office/drawing/2014/main" id="{D9A74D0C-899F-49E1-7BA4-54647B45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171" y="3192750"/>
            <a:ext cx="1481390" cy="1481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UK's Favourite Educational Books | CGP Books">
            <a:extLst>
              <a:ext uri="{FF2B5EF4-FFF2-40B4-BE49-F238E27FC236}">
                <a16:creationId xmlns:a16="http://schemas.microsoft.com/office/drawing/2014/main" id="{7BE7A234-DB02-02E5-5DB8-5716A7050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365" y="4686300"/>
            <a:ext cx="1228833" cy="13056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43D4D3-0BBD-C9ED-FAAC-E6A87DB67370}"/>
              </a:ext>
            </a:extLst>
          </p:cNvPr>
          <p:cNvSpPr txBox="1"/>
          <p:nvPr/>
        </p:nvSpPr>
        <p:spPr>
          <a:xfrm>
            <a:off x="10530373" y="2733853"/>
            <a:ext cx="7591134" cy="9216754"/>
          </a:xfrm>
          <a:prstGeom prst="rect">
            <a:avLst/>
          </a:prstGeom>
        </p:spPr>
        <p:txBody>
          <a:bodyPr wrap="square" lIns="0" tIns="0" rIns="0" bIns="0" rtlCol="0" anchor="t">
            <a:spAutoFit/>
          </a:bodyPr>
          <a:lstStyle/>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Reading</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Asking questions about the texts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Take turns to read together with your child</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Ideas: </a:t>
            </a: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hlinkClick r:id="rId5"/>
              </a:rPr>
              <a:t>https://www.booktrust.org.uk/books-and-reading/tips-and-advice/reading-tips/</a:t>
            </a: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gn="ctr">
              <a:lnSpc>
                <a:spcPts val="3770"/>
              </a:lnSpc>
              <a:spcBef>
                <a:spcPct val="0"/>
              </a:spcBef>
            </a:pPr>
            <a:endParaRPr lang="en-US" sz="2513" spc="25" dirty="0">
              <a:solidFill>
                <a:schemeClr val="tx1">
                  <a:lumMod val="65000"/>
                  <a:lumOff val="35000"/>
                </a:schemeClr>
              </a:solidFill>
              <a:latin typeface="Montserrat Light Bold"/>
            </a:endParaRPr>
          </a:p>
          <a:p>
            <a:pPr algn="ctr">
              <a:lnSpc>
                <a:spcPts val="3770"/>
              </a:lnSpc>
              <a:spcBef>
                <a:spcPct val="0"/>
              </a:spcBef>
            </a:pPr>
            <a:endParaRPr lang="en-US" sz="2513" spc="25" dirty="0">
              <a:solidFill>
                <a:schemeClr val="tx1">
                  <a:lumMod val="65000"/>
                  <a:lumOff val="35000"/>
                </a:schemeClr>
              </a:solidFill>
              <a:latin typeface="Montserrat Light Bold"/>
            </a:endParaRPr>
          </a:p>
        </p:txBody>
      </p:sp>
    </p:spTree>
    <p:extLst>
      <p:ext uri="{BB962C8B-B14F-4D97-AF65-F5344CB8AC3E}">
        <p14:creationId xmlns:p14="http://schemas.microsoft.com/office/powerpoint/2010/main" val="281598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40212"/>
          </a:xfrm>
          <a:prstGeom prst="rect">
            <a:avLst/>
          </a:prstGeom>
          <a:solidFill>
            <a:srgbClr val="6B948C">
              <a:alpha val="80784"/>
            </a:srgbClr>
          </a:solidFill>
        </p:spPr>
        <p:txBody>
          <a:bodyPr/>
          <a:lstStyle/>
          <a:p>
            <a:endParaRPr lang="en-GB"/>
          </a:p>
        </p:txBody>
      </p:sp>
      <p:sp>
        <p:nvSpPr>
          <p:cNvPr id="4" name="TextBox 4"/>
          <p:cNvSpPr txBox="1"/>
          <p:nvPr/>
        </p:nvSpPr>
        <p:spPr>
          <a:xfrm>
            <a:off x="381001" y="337519"/>
            <a:ext cx="17525998" cy="913712"/>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ISHALinkpen Join" panose="03050602040000000000" pitchFamily="66" charset="0"/>
                <a:ea typeface="ISHALinkpen Join" panose="03050602040000000000" pitchFamily="66" charset="0"/>
              </a:rPr>
              <a:t>Supporting your child during Year 4!</a:t>
            </a:r>
          </a:p>
        </p:txBody>
      </p:sp>
      <p:sp>
        <p:nvSpPr>
          <p:cNvPr id="7" name="TextBox 6">
            <a:extLst>
              <a:ext uri="{FF2B5EF4-FFF2-40B4-BE49-F238E27FC236}">
                <a16:creationId xmlns:a16="http://schemas.microsoft.com/office/drawing/2014/main" id="{15E8F828-8A01-93CC-CDCE-4540C6AE9D55}"/>
              </a:ext>
            </a:extLst>
          </p:cNvPr>
          <p:cNvSpPr txBox="1"/>
          <p:nvPr/>
        </p:nvSpPr>
        <p:spPr>
          <a:xfrm>
            <a:off x="346954" y="2762329"/>
            <a:ext cx="18141548" cy="6001643"/>
          </a:xfrm>
          <a:prstGeom prst="rect">
            <a:avLst/>
          </a:prstGeom>
          <a:noFill/>
        </p:spPr>
        <p:txBody>
          <a:bodyPr wrap="square">
            <a:spAutoFit/>
          </a:bodyPr>
          <a:lstStyle/>
          <a:p>
            <a:pPr marL="114300" indent="0">
              <a:buNone/>
            </a:pPr>
            <a:r>
              <a:rPr lang="en-GB" sz="3200" dirty="0"/>
              <a:t>Firstly, a positive attitude goes a long way. Give them as much encouragement and support as you can (but we don’t need to tell you that)!</a:t>
            </a:r>
          </a:p>
          <a:p>
            <a:pPr marL="114300" indent="0">
              <a:buNone/>
            </a:pPr>
            <a:endParaRPr lang="en-GB" sz="3200" dirty="0"/>
          </a:p>
          <a:p>
            <a:pPr marL="114300" indent="0">
              <a:buNone/>
            </a:pPr>
            <a:r>
              <a:rPr lang="en-GB" sz="3200" dirty="0"/>
              <a:t>Tips:</a:t>
            </a:r>
          </a:p>
          <a:p>
            <a:pPr marL="457200" indent="-457200">
              <a:buFont typeface="Arial" panose="020B0604020202020204" pitchFamily="34" charset="0"/>
              <a:buChar char="•"/>
            </a:pPr>
            <a:r>
              <a:rPr lang="en-GB" sz="3200" dirty="0"/>
              <a:t>Read every day and ask questions about the book. </a:t>
            </a:r>
          </a:p>
          <a:p>
            <a:pPr marL="457200" indent="-457200">
              <a:buFont typeface="Arial" panose="020B0604020202020204" pitchFamily="34" charset="0"/>
              <a:buChar char="•"/>
            </a:pPr>
            <a:r>
              <a:rPr lang="en-GB" sz="3200" dirty="0"/>
              <a:t>Practise Times tables daily</a:t>
            </a:r>
          </a:p>
          <a:p>
            <a:pPr marL="457200" indent="-457200">
              <a:buFont typeface="Arial" panose="020B0604020202020204" pitchFamily="34" charset="0"/>
              <a:buChar char="•"/>
            </a:pPr>
            <a:r>
              <a:rPr lang="en-GB" sz="3200" dirty="0"/>
              <a:t>Talk to your child’s class teacher if you have any concerns rather than worry your child.</a:t>
            </a:r>
          </a:p>
          <a:p>
            <a:pPr marL="457200" indent="-457200">
              <a:buFont typeface="Arial" panose="020B0604020202020204" pitchFamily="34" charset="0"/>
              <a:buChar char="•"/>
            </a:pPr>
            <a:r>
              <a:rPr lang="en-GB" sz="3200" dirty="0"/>
              <a:t>Encourage your child to talk to their teacher or a trusted adult (including yourself) about their anxieties. Don’t forget that a small amount of anxiety is normal and not harmful.</a:t>
            </a:r>
          </a:p>
          <a:p>
            <a:pPr marL="457200" indent="-457200">
              <a:buFont typeface="Arial" panose="020B0604020202020204" pitchFamily="34" charset="0"/>
              <a:buChar char="•"/>
            </a:pPr>
            <a:r>
              <a:rPr lang="en-GB" sz="3200" dirty="0"/>
              <a:t>Give your child a quiet, distraction free space to complete homework or study.</a:t>
            </a:r>
          </a:p>
          <a:p>
            <a:pPr marL="457200" indent="-457200">
              <a:buFont typeface="Arial" panose="020B0604020202020204" pitchFamily="34" charset="0"/>
              <a:buChar char="•"/>
            </a:pPr>
            <a:r>
              <a:rPr lang="en-GB" sz="3200" dirty="0"/>
              <a:t>Give your child time to go outside and reduce screen time.</a:t>
            </a:r>
          </a:p>
          <a:p>
            <a:pPr marL="457200" indent="-457200">
              <a:buFont typeface="Arial" panose="020B0604020202020204" pitchFamily="34" charset="0"/>
              <a:buChar char="•"/>
            </a:pPr>
            <a:r>
              <a:rPr lang="en-GB" sz="3200" dirty="0"/>
              <a:t>Ensure your child is eating and drinking well and getting a good amount of sleep.</a:t>
            </a:r>
          </a:p>
        </p:txBody>
      </p:sp>
    </p:spTree>
    <p:extLst>
      <p:ext uri="{BB962C8B-B14F-4D97-AF65-F5344CB8AC3E}">
        <p14:creationId xmlns:p14="http://schemas.microsoft.com/office/powerpoint/2010/main" val="3463907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970" y="-1"/>
            <a:ext cx="18288000" cy="1790701"/>
          </a:xfrm>
          <a:prstGeom prst="rect">
            <a:avLst/>
          </a:prstGeom>
          <a:solidFill>
            <a:srgbClr val="6B948C">
              <a:alpha val="80784"/>
            </a:srgbClr>
          </a:solidFill>
        </p:spPr>
        <p:txBody>
          <a:bodyPr/>
          <a:lstStyle/>
          <a:p>
            <a:endParaRPr lang="en-GB"/>
          </a:p>
        </p:txBody>
      </p:sp>
      <p:sp>
        <p:nvSpPr>
          <p:cNvPr id="6" name="TextBox 6"/>
          <p:cNvSpPr txBox="1"/>
          <p:nvPr/>
        </p:nvSpPr>
        <p:spPr>
          <a:xfrm>
            <a:off x="2626513" y="452348"/>
            <a:ext cx="12690881" cy="906338"/>
          </a:xfrm>
          <a:prstGeom prst="rect">
            <a:avLst/>
          </a:prstGeom>
        </p:spPr>
        <p:txBody>
          <a:bodyPr wrap="square" lIns="0" tIns="0" rIns="0" bIns="0" rtlCol="0" anchor="t">
            <a:spAutoFit/>
          </a:bodyPr>
          <a:lstStyle/>
          <a:p>
            <a:pPr algn="ctr">
              <a:lnSpc>
                <a:spcPts val="7498"/>
              </a:lnSpc>
              <a:spcBef>
                <a:spcPct val="0"/>
              </a:spcBef>
            </a:pPr>
            <a:r>
              <a:rPr lang="en-US" sz="6000" spc="49" dirty="0">
                <a:solidFill>
                  <a:srgbClr val="FEFFFF"/>
                </a:solidFill>
                <a:latin typeface="Microsoft YaHei UI" panose="020B0503020204020204" pitchFamily="34" charset="-122"/>
                <a:ea typeface="Microsoft YaHei UI" panose="020B0503020204020204" pitchFamily="34" charset="-122"/>
              </a:rPr>
              <a:t>We Welcome Your Feedback!</a:t>
            </a:r>
            <a:endParaRPr lang="en-US" sz="2400" dirty="0">
              <a:latin typeface="Microsoft YaHei UI" panose="020B0503020204020204" pitchFamily="34" charset="-122"/>
              <a:ea typeface="Microsoft YaHei UI" panose="020B0503020204020204" pitchFamily="34" charset="-122"/>
            </a:endParaRPr>
          </a:p>
        </p:txBody>
      </p:sp>
      <p:sp>
        <p:nvSpPr>
          <p:cNvPr id="7" name="TextBox 6">
            <a:extLst>
              <a:ext uri="{FF2B5EF4-FFF2-40B4-BE49-F238E27FC236}">
                <a16:creationId xmlns:a16="http://schemas.microsoft.com/office/drawing/2014/main" id="{7369D067-3647-35DE-5733-B866075ED9D1}"/>
              </a:ext>
            </a:extLst>
          </p:cNvPr>
          <p:cNvSpPr txBox="1"/>
          <p:nvPr/>
        </p:nvSpPr>
        <p:spPr>
          <a:xfrm>
            <a:off x="457198" y="2505429"/>
            <a:ext cx="17029509" cy="7201972"/>
          </a:xfrm>
          <a:prstGeom prst="rect">
            <a:avLst/>
          </a:prstGeom>
          <a:noFill/>
        </p:spPr>
        <p:txBody>
          <a:bodyPr wrap="square" lIns="91440" tIns="45720" rIns="91440" bIns="45720" rtlCol="0" anchor="t">
            <a:spAutoFit/>
          </a:bodyPr>
          <a:lstStyle/>
          <a:p>
            <a:pPr algn="ctr"/>
            <a:r>
              <a:rPr lang="en-GB" sz="6600" dirty="0">
                <a:latin typeface="Ebrima"/>
                <a:ea typeface="Ebrima"/>
                <a:cs typeface="Ebrima"/>
              </a:rPr>
              <a:t>Class teacher</a:t>
            </a:r>
            <a:endParaRPr lang="en-GB" sz="6600" dirty="0">
              <a:latin typeface="Ebrima" panose="02000000000000000000" pitchFamily="2" charset="0"/>
              <a:ea typeface="Ebrima" panose="02000000000000000000" pitchFamily="2" charset="0"/>
              <a:cs typeface="Ebrima" panose="02000000000000000000" pitchFamily="2" charset="0"/>
            </a:endParaRPr>
          </a:p>
          <a:p>
            <a:endParaRPr lang="en-GB" sz="6600" dirty="0">
              <a:latin typeface="Ebrima"/>
              <a:ea typeface="Ebrima"/>
              <a:cs typeface="Ebrima"/>
            </a:endParaRPr>
          </a:p>
          <a:p>
            <a:pPr algn="ctr"/>
            <a:r>
              <a:rPr lang="en-GB" sz="6600" dirty="0">
                <a:latin typeface="Ebrima"/>
                <a:ea typeface="Ebrima"/>
                <a:cs typeface="Ebrima"/>
              </a:rPr>
              <a:t>Mr Forrest (Phase Lead)</a:t>
            </a:r>
            <a:endParaRPr lang="en-GB" sz="6600" dirty="0">
              <a:latin typeface="Ebrima" panose="02000000000000000000" pitchFamily="2" charset="0"/>
              <a:ea typeface="Ebrima" panose="02000000000000000000" pitchFamily="2" charset="0"/>
              <a:cs typeface="Ebrima" panose="02000000000000000000" pitchFamily="2" charset="0"/>
            </a:endParaRPr>
          </a:p>
          <a:p>
            <a:endParaRPr lang="en-GB" sz="6600" dirty="0">
              <a:latin typeface="Ebrima"/>
              <a:ea typeface="Ebrima"/>
              <a:cs typeface="Ebrima"/>
            </a:endParaRPr>
          </a:p>
          <a:p>
            <a:pPr algn="ctr"/>
            <a:r>
              <a:rPr lang="en-GB" sz="6600" dirty="0">
                <a:latin typeface="Ebrima"/>
                <a:ea typeface="Ebrima"/>
                <a:cs typeface="Ebrima"/>
              </a:rPr>
              <a:t>Mrs Wady (DHTI) / Mrs Riley (DHTC)</a:t>
            </a:r>
          </a:p>
          <a:p>
            <a:endParaRPr lang="en-GB" sz="6600" dirty="0">
              <a:latin typeface="Ebrima"/>
              <a:ea typeface="Ebrima"/>
              <a:cs typeface="Ebrima"/>
            </a:endParaRPr>
          </a:p>
          <a:p>
            <a:pPr algn="ctr"/>
            <a:r>
              <a:rPr lang="en-GB" sz="6600" dirty="0">
                <a:latin typeface="Ebrima"/>
                <a:ea typeface="Ebrima"/>
                <a:cs typeface="Ebrima"/>
              </a:rPr>
              <a:t>Miss Yiannadji (Headteacher)</a:t>
            </a:r>
          </a:p>
        </p:txBody>
      </p:sp>
      <p:sp>
        <p:nvSpPr>
          <p:cNvPr id="10" name="Arrow: Down 9">
            <a:extLst>
              <a:ext uri="{FF2B5EF4-FFF2-40B4-BE49-F238E27FC236}">
                <a16:creationId xmlns:a16="http://schemas.microsoft.com/office/drawing/2014/main" id="{61C5B919-ED7E-7CD7-97E1-F9F83BE39D77}"/>
              </a:ext>
            </a:extLst>
          </p:cNvPr>
          <p:cNvSpPr/>
          <p:nvPr/>
        </p:nvSpPr>
        <p:spPr>
          <a:xfrm>
            <a:off x="8057553" y="3676071"/>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4C55BD5A-4E9D-708D-43F5-B8D6EA3F8666}"/>
              </a:ext>
            </a:extLst>
          </p:cNvPr>
          <p:cNvSpPr/>
          <p:nvPr/>
        </p:nvSpPr>
        <p:spPr>
          <a:xfrm>
            <a:off x="5638800" y="5824880"/>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87C5629F-56C4-A2A8-6033-5C0E1DD8A4A7}"/>
              </a:ext>
            </a:extLst>
          </p:cNvPr>
          <p:cNvSpPr/>
          <p:nvPr/>
        </p:nvSpPr>
        <p:spPr>
          <a:xfrm>
            <a:off x="12192000" y="5824880"/>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5EE5798A-13BA-D233-3D74-20E62BCC7FE2}"/>
              </a:ext>
            </a:extLst>
          </p:cNvPr>
          <p:cNvSpPr/>
          <p:nvPr/>
        </p:nvSpPr>
        <p:spPr>
          <a:xfrm>
            <a:off x="8514753" y="7806902"/>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8B22BC73-3A68-00BB-0B37-266B5F955D11}"/>
              </a:ext>
            </a:extLst>
          </p:cNvPr>
          <p:cNvPicPr>
            <a:picLocks noChangeAspect="1"/>
          </p:cNvPicPr>
          <p:nvPr/>
        </p:nvPicPr>
        <p:blipFill>
          <a:blip r:embed="rId3"/>
          <a:stretch>
            <a:fillRect/>
          </a:stretch>
        </p:blipFill>
        <p:spPr>
          <a:xfrm>
            <a:off x="15962477" y="5819989"/>
            <a:ext cx="1638529" cy="1838582"/>
          </a:xfrm>
          <a:prstGeom prst="rect">
            <a:avLst/>
          </a:prstGeom>
        </p:spPr>
      </p:pic>
      <p:pic>
        <p:nvPicPr>
          <p:cNvPr id="17" name="Picture 16">
            <a:extLst>
              <a:ext uri="{FF2B5EF4-FFF2-40B4-BE49-F238E27FC236}">
                <a16:creationId xmlns:a16="http://schemas.microsoft.com/office/drawing/2014/main" id="{99243210-FF76-F554-CABF-3037C370CA0B}"/>
              </a:ext>
            </a:extLst>
          </p:cNvPr>
          <p:cNvPicPr>
            <a:picLocks noChangeAspect="1"/>
          </p:cNvPicPr>
          <p:nvPr/>
        </p:nvPicPr>
        <p:blipFill>
          <a:blip r:embed="rId4"/>
          <a:stretch>
            <a:fillRect/>
          </a:stretch>
        </p:blipFill>
        <p:spPr>
          <a:xfrm>
            <a:off x="631678" y="5676900"/>
            <a:ext cx="1257475" cy="1848108"/>
          </a:xfrm>
          <a:prstGeom prst="rect">
            <a:avLst/>
          </a:prstGeom>
        </p:spPr>
      </p:pic>
      <p:pic>
        <p:nvPicPr>
          <p:cNvPr id="19" name="Picture 18">
            <a:extLst>
              <a:ext uri="{FF2B5EF4-FFF2-40B4-BE49-F238E27FC236}">
                <a16:creationId xmlns:a16="http://schemas.microsoft.com/office/drawing/2014/main" id="{3DB0A35E-8F66-E4A1-348D-45F3DA513EF8}"/>
              </a:ext>
            </a:extLst>
          </p:cNvPr>
          <p:cNvPicPr>
            <a:picLocks noChangeAspect="1"/>
          </p:cNvPicPr>
          <p:nvPr/>
        </p:nvPicPr>
        <p:blipFill>
          <a:blip r:embed="rId5"/>
          <a:stretch>
            <a:fillRect/>
          </a:stretch>
        </p:blipFill>
        <p:spPr>
          <a:xfrm>
            <a:off x="2068077" y="7877133"/>
            <a:ext cx="1351956" cy="1957519"/>
          </a:xfrm>
          <a:prstGeom prst="rect">
            <a:avLst/>
          </a:prstGeom>
        </p:spPr>
      </p:pic>
      <p:pic>
        <p:nvPicPr>
          <p:cNvPr id="4" name="Picture 3">
            <a:extLst>
              <a:ext uri="{FF2B5EF4-FFF2-40B4-BE49-F238E27FC236}">
                <a16:creationId xmlns:a16="http://schemas.microsoft.com/office/drawing/2014/main" id="{C6AB130C-9F96-CD48-1DD7-87140F4C27F2}"/>
              </a:ext>
            </a:extLst>
          </p:cNvPr>
          <p:cNvPicPr>
            <a:picLocks noChangeAspect="1"/>
          </p:cNvPicPr>
          <p:nvPr/>
        </p:nvPicPr>
        <p:blipFill>
          <a:blip r:embed="rId6">
            <a:alphaModFix amt="21999"/>
          </a:blip>
          <a:srcRect/>
          <a:stretch>
            <a:fillRect/>
          </a:stretch>
        </p:blipFill>
        <p:spPr>
          <a:xfrm>
            <a:off x="5114486" y="1811035"/>
            <a:ext cx="8386323" cy="8386323"/>
          </a:xfrm>
          <a:prstGeom prst="rect">
            <a:avLst/>
          </a:prstGeom>
        </p:spPr>
      </p:pic>
    </p:spTree>
    <p:extLst>
      <p:ext uri="{BB962C8B-B14F-4D97-AF65-F5344CB8AC3E}">
        <p14:creationId xmlns:p14="http://schemas.microsoft.com/office/powerpoint/2010/main" val="319413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906338"/>
          </a:xfrm>
          <a:prstGeom prst="rect">
            <a:avLst/>
          </a:prstGeom>
        </p:spPr>
        <p:txBody>
          <a:bodyPr wrap="square" lIns="0" tIns="0" rIns="0" bIns="0" rtlCol="0" anchor="t">
            <a:spAutoFit/>
          </a:bodyPr>
          <a:lstStyle/>
          <a:p>
            <a:pPr algn="ctr">
              <a:lnSpc>
                <a:spcPts val="7498"/>
              </a:lnSpc>
              <a:spcBef>
                <a:spcPct val="0"/>
              </a:spcBef>
            </a:pPr>
            <a:r>
              <a:rPr lang="en-US" sz="6000" b="1" spc="49" dirty="0">
                <a:solidFill>
                  <a:srgbClr val="FEFFFF"/>
                </a:solidFill>
                <a:latin typeface="Microsoft YaHei UI" panose="020B0503020204020204" pitchFamily="34" charset="-122"/>
                <a:ea typeface="Microsoft YaHei UI" panose="020B0503020204020204" pitchFamily="34" charset="-122"/>
              </a:rPr>
              <a:t>Questions?</a:t>
            </a:r>
            <a:endParaRPr lang="en-US" sz="2400" b="1" dirty="0">
              <a:latin typeface="Microsoft YaHei UI" panose="020B0503020204020204" pitchFamily="34" charset="-122"/>
              <a:ea typeface="Microsoft YaHei UI" panose="020B0503020204020204" pitchFamily="34" charset="-122"/>
            </a:endParaRPr>
          </a:p>
        </p:txBody>
      </p:sp>
      <p:pic>
        <p:nvPicPr>
          <p:cNvPr id="2050" name="Picture 2" descr="Clipart Question Mark at GetDrawings | Free download">
            <a:extLst>
              <a:ext uri="{FF2B5EF4-FFF2-40B4-BE49-F238E27FC236}">
                <a16:creationId xmlns:a16="http://schemas.microsoft.com/office/drawing/2014/main" id="{C151B08E-D4BA-C95E-66DE-59187A9793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985" y="3467100"/>
            <a:ext cx="3718571" cy="5813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questions">
            <a:extLst>
              <a:ext uri="{FF2B5EF4-FFF2-40B4-BE49-F238E27FC236}">
                <a16:creationId xmlns:a16="http://schemas.microsoft.com/office/drawing/2014/main" id="{A72992D5-6483-976E-E6EF-5B6335316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029" y="3467100"/>
            <a:ext cx="5181600" cy="532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05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790700"/>
          </a:xfrm>
          <a:prstGeom prst="rect">
            <a:avLst/>
          </a:prstGeom>
          <a:solidFill>
            <a:srgbClr val="6B948C">
              <a:alpha val="80784"/>
            </a:srgbClr>
          </a:solidFill>
        </p:spPr>
        <p:txBody>
          <a:bodyPr/>
          <a:lstStyle/>
          <a:p>
            <a:endParaRPr lang="en-GB"/>
          </a:p>
        </p:txBody>
      </p:sp>
      <p:sp>
        <p:nvSpPr>
          <p:cNvPr id="6" name="TextBox 6"/>
          <p:cNvSpPr txBox="1"/>
          <p:nvPr/>
        </p:nvSpPr>
        <p:spPr>
          <a:xfrm>
            <a:off x="2590800" y="452477"/>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Gratitude</a:t>
            </a:r>
          </a:p>
        </p:txBody>
      </p:sp>
      <p:sp>
        <p:nvSpPr>
          <p:cNvPr id="5" name="TextBox 4">
            <a:extLst>
              <a:ext uri="{FF2B5EF4-FFF2-40B4-BE49-F238E27FC236}">
                <a16:creationId xmlns:a16="http://schemas.microsoft.com/office/drawing/2014/main" id="{20B5F302-C7E0-C114-DC80-F4B7FEC66441}"/>
              </a:ext>
            </a:extLst>
          </p:cNvPr>
          <p:cNvSpPr txBox="1"/>
          <p:nvPr/>
        </p:nvSpPr>
        <p:spPr>
          <a:xfrm>
            <a:off x="457200" y="1758461"/>
            <a:ext cx="17373600" cy="2308324"/>
          </a:xfrm>
          <a:prstGeom prst="rect">
            <a:avLst/>
          </a:prstGeom>
          <a:noFill/>
        </p:spPr>
        <p:txBody>
          <a:bodyPr wrap="square">
            <a:spAutoFit/>
          </a:bodyPr>
          <a:lstStyle/>
          <a:p>
            <a:r>
              <a:rPr lang="en-GB" sz="4800" dirty="0"/>
              <a:t>"Thank you for your invaluable support throughout your child’s start of their Year 4 journey.   Your partnership has made a lasting impact on their learning and growth."</a:t>
            </a:r>
            <a:endParaRPr lang="en-GB" sz="4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7B8D61-EAB7-0B25-6B4D-BC63D3B344F4}"/>
              </a:ext>
            </a:extLst>
          </p:cNvPr>
          <p:cNvPicPr>
            <a:picLocks noChangeAspect="1"/>
          </p:cNvPicPr>
          <p:nvPr/>
        </p:nvPicPr>
        <p:blipFill>
          <a:blip r:embed="rId3" cstate="print">
            <a:extLst>
              <a:ext uri="{28A0092B-C50C-407E-A947-70E740481C1C}">
                <a14:useLocalDpi xmlns:a14="http://schemas.microsoft.com/office/drawing/2010/main" val="0"/>
              </a:ext>
            </a:extLst>
          </a:blip>
          <a:srcRect t="23627"/>
          <a:stretch/>
        </p:blipFill>
        <p:spPr>
          <a:xfrm rot="10800000">
            <a:off x="116700" y="4048562"/>
            <a:ext cx="8646299" cy="6196087"/>
          </a:xfrm>
          <a:prstGeom prst="rect">
            <a:avLst/>
          </a:prstGeom>
        </p:spPr>
      </p:pic>
      <p:pic>
        <p:nvPicPr>
          <p:cNvPr id="9" name="Picture 8">
            <a:extLst>
              <a:ext uri="{FF2B5EF4-FFF2-40B4-BE49-F238E27FC236}">
                <a16:creationId xmlns:a16="http://schemas.microsoft.com/office/drawing/2014/main" id="{E0B06B59-2377-4EBE-5C16-893D4E376674}"/>
              </a:ext>
            </a:extLst>
          </p:cNvPr>
          <p:cNvPicPr>
            <a:picLocks noChangeAspect="1"/>
          </p:cNvPicPr>
          <p:nvPr/>
        </p:nvPicPr>
        <p:blipFill>
          <a:blip r:embed="rId4" cstate="print">
            <a:extLst>
              <a:ext uri="{28A0092B-C50C-407E-A947-70E740481C1C}">
                <a14:useLocalDpi xmlns:a14="http://schemas.microsoft.com/office/drawing/2010/main" val="0"/>
              </a:ext>
            </a:extLst>
          </a:blip>
          <a:srcRect t="20253" b="3374"/>
          <a:stretch/>
        </p:blipFill>
        <p:spPr>
          <a:xfrm rot="10800000">
            <a:off x="9829800" y="4048561"/>
            <a:ext cx="8458200" cy="61960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906338"/>
          </a:xfrm>
          <a:prstGeom prst="rect">
            <a:avLst/>
          </a:prstGeom>
        </p:spPr>
        <p:txBody>
          <a:bodyPr wrap="square" lIns="0" tIns="0" rIns="0" bIns="0" rtlCol="0" anchor="t">
            <a:spAutoFit/>
          </a:bodyPr>
          <a:lstStyle/>
          <a:p>
            <a:pPr algn="ctr">
              <a:lnSpc>
                <a:spcPts val="7498"/>
              </a:lnSpc>
              <a:spcBef>
                <a:spcPct val="0"/>
              </a:spcBef>
            </a:pPr>
            <a:r>
              <a:rPr lang="en-US" sz="6000" b="1" spc="49" dirty="0">
                <a:solidFill>
                  <a:srgbClr val="FEFFFF"/>
                </a:solidFill>
                <a:latin typeface="Microsoft YaHei UI" panose="020B0503020204020204" pitchFamily="34" charset="-122"/>
                <a:ea typeface="Microsoft YaHei UI" panose="020B0503020204020204" pitchFamily="34" charset="-122"/>
              </a:rPr>
              <a:t>Thank you!</a:t>
            </a:r>
            <a:endParaRPr lang="en-US" sz="2400" b="1" dirty="0">
              <a:latin typeface="Microsoft YaHei UI" panose="020B0503020204020204" pitchFamily="34" charset="-122"/>
              <a:ea typeface="Microsoft YaHei UI" panose="020B0503020204020204" pitchFamily="34" charset="-122"/>
            </a:endParaRPr>
          </a:p>
        </p:txBody>
      </p:sp>
      <p:sp>
        <p:nvSpPr>
          <p:cNvPr id="3" name="TextBox 2">
            <a:extLst>
              <a:ext uri="{FF2B5EF4-FFF2-40B4-BE49-F238E27FC236}">
                <a16:creationId xmlns:a16="http://schemas.microsoft.com/office/drawing/2014/main" id="{6064586B-5306-17B6-9218-E496AD20EB4B}"/>
              </a:ext>
            </a:extLst>
          </p:cNvPr>
          <p:cNvSpPr txBox="1"/>
          <p:nvPr/>
        </p:nvSpPr>
        <p:spPr>
          <a:xfrm>
            <a:off x="1286445" y="8434196"/>
            <a:ext cx="2739853" cy="984885"/>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 Masters</a:t>
            </a:r>
          </a:p>
          <a:p>
            <a:endParaRPr lang="en-GB" dirty="0"/>
          </a:p>
        </p:txBody>
      </p:sp>
      <p:sp>
        <p:nvSpPr>
          <p:cNvPr id="16" name="TextBox 15">
            <a:extLst>
              <a:ext uri="{FF2B5EF4-FFF2-40B4-BE49-F238E27FC236}">
                <a16:creationId xmlns:a16="http://schemas.microsoft.com/office/drawing/2014/main" id="{289D12F8-F48A-FF8F-0683-8A7A7BC0FCD8}"/>
              </a:ext>
            </a:extLst>
          </p:cNvPr>
          <p:cNvSpPr txBox="1"/>
          <p:nvPr/>
        </p:nvSpPr>
        <p:spPr>
          <a:xfrm>
            <a:off x="11430000" y="8080253"/>
            <a:ext cx="9144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Mr Forrest</a:t>
            </a:r>
          </a:p>
        </p:txBody>
      </p:sp>
      <p:pic>
        <p:nvPicPr>
          <p:cNvPr id="17" name="Picture 16">
            <a:extLst>
              <a:ext uri="{FF2B5EF4-FFF2-40B4-BE49-F238E27FC236}">
                <a16:creationId xmlns:a16="http://schemas.microsoft.com/office/drawing/2014/main" id="{E8AAEBE8-8494-EE28-3267-65FC21E4E6FC}"/>
              </a:ext>
            </a:extLst>
          </p:cNvPr>
          <p:cNvPicPr>
            <a:picLocks noChangeAspect="1"/>
          </p:cNvPicPr>
          <p:nvPr/>
        </p:nvPicPr>
        <p:blipFill>
          <a:blip r:embed="rId3"/>
          <a:srcRect l="38125" r="6250"/>
          <a:stretch/>
        </p:blipFill>
        <p:spPr>
          <a:xfrm>
            <a:off x="762000" y="2610447"/>
            <a:ext cx="4472171" cy="5357812"/>
          </a:xfrm>
          <a:prstGeom prst="rect">
            <a:avLst/>
          </a:prstGeom>
        </p:spPr>
      </p:pic>
      <p:pic>
        <p:nvPicPr>
          <p:cNvPr id="18" name="Picture 17">
            <a:extLst>
              <a:ext uri="{FF2B5EF4-FFF2-40B4-BE49-F238E27FC236}">
                <a16:creationId xmlns:a16="http://schemas.microsoft.com/office/drawing/2014/main" id="{680B3F3D-BA84-9E6B-5D9D-449102E2E44C}"/>
              </a:ext>
            </a:extLst>
          </p:cNvPr>
          <p:cNvPicPr>
            <a:picLocks noChangeAspect="1"/>
          </p:cNvPicPr>
          <p:nvPr/>
        </p:nvPicPr>
        <p:blipFill>
          <a:blip r:embed="rId4"/>
          <a:srcRect r="16082"/>
          <a:stretch/>
        </p:blipFill>
        <p:spPr>
          <a:xfrm>
            <a:off x="13368338" y="2698570"/>
            <a:ext cx="4157662" cy="4954404"/>
          </a:xfrm>
          <a:prstGeom prst="rect">
            <a:avLst/>
          </a:prstGeom>
        </p:spPr>
      </p:pic>
      <p:pic>
        <p:nvPicPr>
          <p:cNvPr id="5" name="Picture 3">
            <a:extLst>
              <a:ext uri="{FF2B5EF4-FFF2-40B4-BE49-F238E27FC236}">
                <a16:creationId xmlns:a16="http://schemas.microsoft.com/office/drawing/2014/main" id="{E57BB95C-CCFE-44FA-323A-660418C5D59E}"/>
              </a:ext>
            </a:extLst>
          </p:cNvPr>
          <p:cNvPicPr>
            <a:picLocks noChangeAspect="1"/>
          </p:cNvPicPr>
          <p:nvPr/>
        </p:nvPicPr>
        <p:blipFill>
          <a:blip r:embed="rId5">
            <a:alphaModFix amt="21999"/>
          </a:blip>
          <a:srcRect/>
          <a:stretch>
            <a:fillRect/>
          </a:stretch>
        </p:blipFill>
        <p:spPr>
          <a:xfrm>
            <a:off x="5416679" y="2510733"/>
            <a:ext cx="7769150" cy="7769150"/>
          </a:xfrm>
          <a:prstGeom prst="rect">
            <a:avLst/>
          </a:prstGeom>
        </p:spPr>
      </p:pic>
    </p:spTree>
    <p:extLst>
      <p:ext uri="{BB962C8B-B14F-4D97-AF65-F5344CB8AC3E}">
        <p14:creationId xmlns:p14="http://schemas.microsoft.com/office/powerpoint/2010/main" val="1503537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Meet the team!</a:t>
            </a:r>
          </a:p>
        </p:txBody>
      </p:sp>
      <p:sp>
        <p:nvSpPr>
          <p:cNvPr id="12" name="TextBox 11">
            <a:extLst>
              <a:ext uri="{FF2B5EF4-FFF2-40B4-BE49-F238E27FC236}">
                <a16:creationId xmlns:a16="http://schemas.microsoft.com/office/drawing/2014/main" id="{7AACE64D-63B2-D910-318D-C5C46C7ECAC6}"/>
              </a:ext>
            </a:extLst>
          </p:cNvPr>
          <p:cNvSpPr txBox="1"/>
          <p:nvPr/>
        </p:nvSpPr>
        <p:spPr>
          <a:xfrm>
            <a:off x="1580160" y="7734300"/>
            <a:ext cx="3574184" cy="2215991"/>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 Masters </a:t>
            </a:r>
          </a:p>
          <a:p>
            <a:pPr algn="ctr"/>
            <a:r>
              <a:rPr lang="en-GB" sz="4000" dirty="0">
                <a:latin typeface="Ebrima" panose="02000000000000000000" pitchFamily="2" charset="0"/>
                <a:ea typeface="Ebrima" panose="02000000000000000000" pitchFamily="2" charset="0"/>
                <a:cs typeface="Ebrima" panose="02000000000000000000" pitchFamily="2" charset="0"/>
              </a:rPr>
              <a:t>Kestrels  Class</a:t>
            </a:r>
          </a:p>
          <a:p>
            <a:pPr algn="ctr"/>
            <a:r>
              <a:rPr lang="en-GB" sz="4000" dirty="0">
                <a:latin typeface="Ebrima" panose="02000000000000000000" pitchFamily="2" charset="0"/>
                <a:ea typeface="Ebrima" panose="02000000000000000000" pitchFamily="2" charset="0"/>
                <a:cs typeface="Ebrima" panose="02000000000000000000" pitchFamily="2" charset="0"/>
              </a:rPr>
              <a:t>ECT Mentor </a:t>
            </a:r>
          </a:p>
          <a:p>
            <a:endParaRPr lang="en-GB" dirty="0"/>
          </a:p>
        </p:txBody>
      </p:sp>
      <p:sp>
        <p:nvSpPr>
          <p:cNvPr id="13" name="TextBox 12">
            <a:extLst>
              <a:ext uri="{FF2B5EF4-FFF2-40B4-BE49-F238E27FC236}">
                <a16:creationId xmlns:a16="http://schemas.microsoft.com/office/drawing/2014/main" id="{16165459-6B00-C690-7BA7-5CE03EC6EF62}"/>
              </a:ext>
            </a:extLst>
          </p:cNvPr>
          <p:cNvSpPr txBox="1"/>
          <p:nvPr/>
        </p:nvSpPr>
        <p:spPr>
          <a:xfrm>
            <a:off x="13268105" y="7487867"/>
            <a:ext cx="4858189" cy="2215991"/>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 Forrest</a:t>
            </a:r>
          </a:p>
          <a:p>
            <a:pPr algn="ctr"/>
            <a:r>
              <a:rPr lang="en-GB" sz="4000" dirty="0">
                <a:latin typeface="Ebrima" panose="02000000000000000000" pitchFamily="2" charset="0"/>
                <a:ea typeface="Ebrima" panose="02000000000000000000" pitchFamily="2" charset="0"/>
                <a:cs typeface="Ebrima" panose="02000000000000000000" pitchFamily="2" charset="0"/>
              </a:rPr>
              <a:t>Woodpeckers Class</a:t>
            </a:r>
          </a:p>
          <a:p>
            <a:pPr algn="ctr"/>
            <a:r>
              <a:rPr lang="en-GB" sz="4000" dirty="0">
                <a:latin typeface="Ebrima" panose="02000000000000000000" pitchFamily="2" charset="0"/>
                <a:ea typeface="Ebrima" panose="02000000000000000000" pitchFamily="2" charset="0"/>
                <a:cs typeface="Ebrima" panose="02000000000000000000" pitchFamily="2" charset="0"/>
              </a:rPr>
              <a:t>LKS Phase Lead</a:t>
            </a:r>
          </a:p>
          <a:p>
            <a:endParaRPr lang="en-GB" dirty="0"/>
          </a:p>
        </p:txBody>
      </p:sp>
      <p:pic>
        <p:nvPicPr>
          <p:cNvPr id="9" name="Picture 8">
            <a:extLst>
              <a:ext uri="{FF2B5EF4-FFF2-40B4-BE49-F238E27FC236}">
                <a16:creationId xmlns:a16="http://schemas.microsoft.com/office/drawing/2014/main" id="{174A6746-8C61-253F-979C-F644253FA511}"/>
              </a:ext>
            </a:extLst>
          </p:cNvPr>
          <p:cNvPicPr>
            <a:picLocks noChangeAspect="1"/>
          </p:cNvPicPr>
          <p:nvPr/>
        </p:nvPicPr>
        <p:blipFill>
          <a:blip r:embed="rId3" cstate="print">
            <a:extLst>
              <a:ext uri="{28A0092B-C50C-407E-A947-70E740481C1C}">
                <a14:useLocalDpi xmlns:a14="http://schemas.microsoft.com/office/drawing/2010/main" val="0"/>
              </a:ext>
            </a:extLst>
          </a:blip>
          <a:srcRect l="14800" t="33827" r="39070" b="24615"/>
          <a:stretch/>
        </p:blipFill>
        <p:spPr>
          <a:xfrm rot="5400000">
            <a:off x="994510" y="3532871"/>
            <a:ext cx="4745484" cy="3206295"/>
          </a:xfrm>
          <a:prstGeom prst="rect">
            <a:avLst/>
          </a:prstGeom>
        </p:spPr>
      </p:pic>
      <p:pic>
        <p:nvPicPr>
          <p:cNvPr id="14" name="Picture 13">
            <a:extLst>
              <a:ext uri="{FF2B5EF4-FFF2-40B4-BE49-F238E27FC236}">
                <a16:creationId xmlns:a16="http://schemas.microsoft.com/office/drawing/2014/main" id="{13031E3D-59A8-3A35-9249-8D3465BCB7B1}"/>
              </a:ext>
            </a:extLst>
          </p:cNvPr>
          <p:cNvPicPr>
            <a:picLocks noChangeAspect="1"/>
          </p:cNvPicPr>
          <p:nvPr/>
        </p:nvPicPr>
        <p:blipFill>
          <a:blip r:embed="rId4">
            <a:extLst>
              <a:ext uri="{28A0092B-C50C-407E-A947-70E740481C1C}">
                <a14:useLocalDpi xmlns:a14="http://schemas.microsoft.com/office/drawing/2010/main" val="0"/>
              </a:ext>
            </a:extLst>
          </a:blip>
          <a:srcRect l="6460" t="35228" r="50593" b="33660"/>
          <a:stretch/>
        </p:blipFill>
        <p:spPr>
          <a:xfrm rot="5400000">
            <a:off x="13488199" y="3361016"/>
            <a:ext cx="4418002" cy="3200401"/>
          </a:xfrm>
          <a:prstGeom prst="rect">
            <a:avLst/>
          </a:prstGeom>
        </p:spPr>
      </p:pic>
      <p:pic>
        <p:nvPicPr>
          <p:cNvPr id="8" name="Picture 3">
            <a:extLst>
              <a:ext uri="{FF2B5EF4-FFF2-40B4-BE49-F238E27FC236}">
                <a16:creationId xmlns:a16="http://schemas.microsoft.com/office/drawing/2014/main" id="{F1337D0D-9BC7-B53E-6646-7A91E51C2A65}"/>
              </a:ext>
            </a:extLst>
          </p:cNvPr>
          <p:cNvPicPr>
            <a:picLocks noChangeAspect="1"/>
          </p:cNvPicPr>
          <p:nvPr/>
        </p:nvPicPr>
        <p:blipFill>
          <a:blip r:embed="rId5">
            <a:alphaModFix amt="21999"/>
          </a:blip>
          <a:srcRect/>
          <a:stretch>
            <a:fillRect/>
          </a:stretch>
        </p:blipFill>
        <p:spPr>
          <a:xfrm>
            <a:off x="5558277" y="2440212"/>
            <a:ext cx="7769150" cy="7769150"/>
          </a:xfrm>
          <a:prstGeom prst="rect">
            <a:avLst/>
          </a:prstGeom>
        </p:spPr>
      </p:pic>
    </p:spTree>
    <p:extLst>
      <p:ext uri="{BB962C8B-B14F-4D97-AF65-F5344CB8AC3E}">
        <p14:creationId xmlns:p14="http://schemas.microsoft.com/office/powerpoint/2010/main" val="39080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Meet the team!</a:t>
            </a:r>
          </a:p>
        </p:txBody>
      </p:sp>
      <p:sp>
        <p:nvSpPr>
          <p:cNvPr id="13" name="TextBox 12">
            <a:extLst>
              <a:ext uri="{FF2B5EF4-FFF2-40B4-BE49-F238E27FC236}">
                <a16:creationId xmlns:a16="http://schemas.microsoft.com/office/drawing/2014/main" id="{16165459-6B00-C690-7BA7-5CE03EC6EF62}"/>
              </a:ext>
            </a:extLst>
          </p:cNvPr>
          <p:cNvSpPr txBox="1"/>
          <p:nvPr/>
        </p:nvSpPr>
        <p:spPr>
          <a:xfrm>
            <a:off x="778977" y="8043905"/>
            <a:ext cx="4092787"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Miss Heneghan</a:t>
            </a:r>
          </a:p>
          <a:p>
            <a:pPr algn="ctr"/>
            <a:r>
              <a:rPr lang="en-GB" sz="4000" dirty="0">
                <a:latin typeface="Ebrima" panose="02000000000000000000" pitchFamily="2" charset="0"/>
                <a:ea typeface="Ebrima" panose="02000000000000000000" pitchFamily="2" charset="0"/>
                <a:cs typeface="Ebrima" panose="02000000000000000000" pitchFamily="2" charset="0"/>
              </a:rPr>
              <a:t>Kestrels Class TA </a:t>
            </a:r>
          </a:p>
          <a:p>
            <a:endParaRPr lang="en-GB" dirty="0"/>
          </a:p>
        </p:txBody>
      </p:sp>
      <p:sp>
        <p:nvSpPr>
          <p:cNvPr id="7" name="TextBox 6">
            <a:extLst>
              <a:ext uri="{FF2B5EF4-FFF2-40B4-BE49-F238E27FC236}">
                <a16:creationId xmlns:a16="http://schemas.microsoft.com/office/drawing/2014/main" id="{3AB365AC-284D-2EE5-E3AB-CF99122AF52D}"/>
              </a:ext>
            </a:extLst>
          </p:cNvPr>
          <p:cNvSpPr txBox="1"/>
          <p:nvPr/>
        </p:nvSpPr>
        <p:spPr>
          <a:xfrm>
            <a:off x="12954000" y="7909329"/>
            <a:ext cx="5455340"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Mrs Frost</a:t>
            </a:r>
          </a:p>
          <a:p>
            <a:pPr algn="ctr"/>
            <a:r>
              <a:rPr lang="en-GB" sz="4000" dirty="0">
                <a:latin typeface="Ebrima" panose="02000000000000000000" pitchFamily="2" charset="0"/>
                <a:ea typeface="Ebrima" panose="02000000000000000000" pitchFamily="2" charset="0"/>
                <a:cs typeface="Ebrima" panose="02000000000000000000" pitchFamily="2" charset="0"/>
              </a:rPr>
              <a:t>Woodpeckers Class TA </a:t>
            </a:r>
          </a:p>
          <a:p>
            <a:endParaRPr lang="en-GB" dirty="0"/>
          </a:p>
        </p:txBody>
      </p:sp>
      <p:pic>
        <p:nvPicPr>
          <p:cNvPr id="9" name="Picture 8">
            <a:extLst>
              <a:ext uri="{FF2B5EF4-FFF2-40B4-BE49-F238E27FC236}">
                <a16:creationId xmlns:a16="http://schemas.microsoft.com/office/drawing/2014/main" id="{C343977E-DFC8-0C0C-9F21-A814F32D4167}"/>
              </a:ext>
            </a:extLst>
          </p:cNvPr>
          <p:cNvPicPr>
            <a:picLocks noChangeAspect="1"/>
          </p:cNvPicPr>
          <p:nvPr/>
        </p:nvPicPr>
        <p:blipFill>
          <a:blip r:embed="rId2"/>
          <a:stretch>
            <a:fillRect/>
          </a:stretch>
        </p:blipFill>
        <p:spPr>
          <a:xfrm>
            <a:off x="778977" y="2725959"/>
            <a:ext cx="4039164" cy="4982270"/>
          </a:xfrm>
          <a:prstGeom prst="rect">
            <a:avLst/>
          </a:prstGeom>
        </p:spPr>
      </p:pic>
      <p:pic>
        <p:nvPicPr>
          <p:cNvPr id="11" name="Picture 10">
            <a:extLst>
              <a:ext uri="{FF2B5EF4-FFF2-40B4-BE49-F238E27FC236}">
                <a16:creationId xmlns:a16="http://schemas.microsoft.com/office/drawing/2014/main" id="{B7C061C6-D169-5067-F92F-95F95BDE3047}"/>
              </a:ext>
            </a:extLst>
          </p:cNvPr>
          <p:cNvPicPr>
            <a:picLocks noChangeAspect="1"/>
          </p:cNvPicPr>
          <p:nvPr/>
        </p:nvPicPr>
        <p:blipFill>
          <a:blip r:embed="rId3"/>
          <a:stretch>
            <a:fillRect/>
          </a:stretch>
        </p:blipFill>
        <p:spPr>
          <a:xfrm>
            <a:off x="14236570" y="2865023"/>
            <a:ext cx="3219825" cy="4704142"/>
          </a:xfrm>
          <a:prstGeom prst="rect">
            <a:avLst/>
          </a:prstGeom>
        </p:spPr>
      </p:pic>
      <p:pic>
        <p:nvPicPr>
          <p:cNvPr id="10" name="Picture 3">
            <a:extLst>
              <a:ext uri="{FF2B5EF4-FFF2-40B4-BE49-F238E27FC236}">
                <a16:creationId xmlns:a16="http://schemas.microsoft.com/office/drawing/2014/main" id="{612C7C59-130A-D94A-68A4-A264129506F7}"/>
              </a:ext>
            </a:extLst>
          </p:cNvPr>
          <p:cNvPicPr>
            <a:picLocks noChangeAspect="1"/>
          </p:cNvPicPr>
          <p:nvPr/>
        </p:nvPicPr>
        <p:blipFill>
          <a:blip r:embed="rId4">
            <a:alphaModFix amt="21999"/>
          </a:blip>
          <a:srcRect/>
          <a:stretch>
            <a:fillRect/>
          </a:stretch>
        </p:blipFill>
        <p:spPr>
          <a:xfrm>
            <a:off x="5558277" y="2440212"/>
            <a:ext cx="7769150" cy="7769150"/>
          </a:xfrm>
          <a:prstGeom prst="rect">
            <a:avLst/>
          </a:prstGeom>
        </p:spPr>
      </p:pic>
    </p:spTree>
    <p:extLst>
      <p:ext uri="{BB962C8B-B14F-4D97-AF65-F5344CB8AC3E}">
        <p14:creationId xmlns:p14="http://schemas.microsoft.com/office/powerpoint/2010/main" val="2099849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Learning in Year 4 - Topics</a:t>
            </a:r>
          </a:p>
        </p:txBody>
      </p:sp>
      <p:graphicFrame>
        <p:nvGraphicFramePr>
          <p:cNvPr id="4" name="Table 4">
            <a:extLst>
              <a:ext uri="{FF2B5EF4-FFF2-40B4-BE49-F238E27FC236}">
                <a16:creationId xmlns:a16="http://schemas.microsoft.com/office/drawing/2014/main" id="{5F7FB1B1-F2F4-C851-04C0-D0323DC8D135}"/>
              </a:ext>
            </a:extLst>
          </p:cNvPr>
          <p:cNvGraphicFramePr>
            <a:graphicFrameLocks/>
          </p:cNvGraphicFramePr>
          <p:nvPr>
            <p:extLst>
              <p:ext uri="{D42A27DB-BD31-4B8C-83A1-F6EECF244321}">
                <p14:modId xmlns:p14="http://schemas.microsoft.com/office/powerpoint/2010/main" val="3742007428"/>
              </p:ext>
            </p:extLst>
          </p:nvPr>
        </p:nvGraphicFramePr>
        <p:xfrm>
          <a:off x="533399" y="1915433"/>
          <a:ext cx="17221200" cy="4175760"/>
        </p:xfrm>
        <a:graphic>
          <a:graphicData uri="http://schemas.openxmlformats.org/drawingml/2006/table">
            <a:tbl>
              <a:tblPr firstRow="1" bandRow="1">
                <a:tableStyleId>{8EC20E35-A176-4012-BC5E-935CFFF8708E}</a:tableStyleId>
              </a:tblPr>
              <a:tblGrid>
                <a:gridCol w="2870200">
                  <a:extLst>
                    <a:ext uri="{9D8B030D-6E8A-4147-A177-3AD203B41FA5}">
                      <a16:colId xmlns:a16="http://schemas.microsoft.com/office/drawing/2014/main" val="3855045303"/>
                    </a:ext>
                  </a:extLst>
                </a:gridCol>
                <a:gridCol w="2870200">
                  <a:extLst>
                    <a:ext uri="{9D8B030D-6E8A-4147-A177-3AD203B41FA5}">
                      <a16:colId xmlns:a16="http://schemas.microsoft.com/office/drawing/2014/main" val="197719036"/>
                    </a:ext>
                  </a:extLst>
                </a:gridCol>
                <a:gridCol w="2870200">
                  <a:extLst>
                    <a:ext uri="{9D8B030D-6E8A-4147-A177-3AD203B41FA5}">
                      <a16:colId xmlns:a16="http://schemas.microsoft.com/office/drawing/2014/main" val="2660692050"/>
                    </a:ext>
                  </a:extLst>
                </a:gridCol>
                <a:gridCol w="2870200">
                  <a:extLst>
                    <a:ext uri="{9D8B030D-6E8A-4147-A177-3AD203B41FA5}">
                      <a16:colId xmlns:a16="http://schemas.microsoft.com/office/drawing/2014/main" val="3132022190"/>
                    </a:ext>
                  </a:extLst>
                </a:gridCol>
                <a:gridCol w="2870200">
                  <a:extLst>
                    <a:ext uri="{9D8B030D-6E8A-4147-A177-3AD203B41FA5}">
                      <a16:colId xmlns:a16="http://schemas.microsoft.com/office/drawing/2014/main" val="690787597"/>
                    </a:ext>
                  </a:extLst>
                </a:gridCol>
                <a:gridCol w="2870200">
                  <a:extLst>
                    <a:ext uri="{9D8B030D-6E8A-4147-A177-3AD203B41FA5}">
                      <a16:colId xmlns:a16="http://schemas.microsoft.com/office/drawing/2014/main" val="3221092102"/>
                    </a:ext>
                  </a:extLst>
                </a:gridCol>
              </a:tblGrid>
              <a:tr h="509304">
                <a:tc>
                  <a:txBody>
                    <a:bodyPr/>
                    <a:lstStyle/>
                    <a:p>
                      <a:r>
                        <a:rPr lang="en-US" sz="3200" dirty="0"/>
                        <a:t>Autumn 1</a:t>
                      </a:r>
                    </a:p>
                  </a:txBody>
                  <a:tcPr/>
                </a:tc>
                <a:tc>
                  <a:txBody>
                    <a:bodyPr/>
                    <a:lstStyle/>
                    <a:p>
                      <a:r>
                        <a:rPr lang="en-US" sz="3200" dirty="0"/>
                        <a:t>Autumn 2</a:t>
                      </a:r>
                    </a:p>
                  </a:txBody>
                  <a:tcPr/>
                </a:tc>
                <a:tc>
                  <a:txBody>
                    <a:bodyPr/>
                    <a:lstStyle/>
                    <a:p>
                      <a:r>
                        <a:rPr lang="en-US" sz="3200" dirty="0"/>
                        <a:t>Spring 1</a:t>
                      </a:r>
                    </a:p>
                  </a:txBody>
                  <a:tcPr/>
                </a:tc>
                <a:tc>
                  <a:txBody>
                    <a:bodyPr/>
                    <a:lstStyle/>
                    <a:p>
                      <a:r>
                        <a:rPr lang="en-US" sz="3200" dirty="0"/>
                        <a:t>Spring 2</a:t>
                      </a:r>
                    </a:p>
                  </a:txBody>
                  <a:tcPr/>
                </a:tc>
                <a:tc>
                  <a:txBody>
                    <a:bodyPr/>
                    <a:lstStyle/>
                    <a:p>
                      <a:r>
                        <a:rPr lang="en-US" sz="3200" dirty="0"/>
                        <a:t>Summer 1</a:t>
                      </a:r>
                    </a:p>
                  </a:txBody>
                  <a:tcPr/>
                </a:tc>
                <a:tc>
                  <a:txBody>
                    <a:bodyPr/>
                    <a:lstStyle/>
                    <a:p>
                      <a:r>
                        <a:rPr lang="en-US" sz="3200" dirty="0"/>
                        <a:t>Summer 2</a:t>
                      </a:r>
                    </a:p>
                  </a:txBody>
                  <a:tcPr/>
                </a:tc>
                <a:extLst>
                  <a:ext uri="{0D108BD9-81ED-4DB2-BD59-A6C34878D82A}">
                    <a16:rowId xmlns:a16="http://schemas.microsoft.com/office/drawing/2014/main" val="166261072"/>
                  </a:ext>
                </a:extLst>
              </a:tr>
              <a:tr h="2653744">
                <a:tc>
                  <a:txBody>
                    <a:bodyPr/>
                    <a:lstStyle/>
                    <a:p>
                      <a:r>
                        <a:rPr lang="en-US" sz="3200" dirty="0">
                          <a:solidFill>
                            <a:schemeClr val="tx1"/>
                          </a:solidFill>
                        </a:rPr>
                        <a:t>The Twits</a:t>
                      </a:r>
                    </a:p>
                    <a:p>
                      <a:r>
                        <a:rPr lang="en-US" sz="3200" dirty="0">
                          <a:solidFill>
                            <a:schemeClr val="tx1"/>
                          </a:solidFill>
                        </a:rPr>
                        <a:t>All the Worlds a Stage</a:t>
                      </a:r>
                    </a:p>
                  </a:txBody>
                  <a:tcPr/>
                </a:tc>
                <a:tc>
                  <a:txBody>
                    <a:bodyPr/>
                    <a:lstStyle/>
                    <a:p>
                      <a:r>
                        <a:rPr lang="en-US" sz="3200" dirty="0">
                          <a:solidFill>
                            <a:schemeClr val="tx1"/>
                          </a:solidFill>
                        </a:rPr>
                        <a:t>Cinderella of the Nile-Tomb Raiders</a:t>
                      </a:r>
                    </a:p>
                    <a:p>
                      <a:endParaRPr lang="en-US" sz="3200" dirty="0">
                        <a:solidFill>
                          <a:schemeClr val="tx1"/>
                        </a:solidFill>
                      </a:endParaRPr>
                    </a:p>
                    <a:p>
                      <a:endParaRPr lang="en-US" sz="3200" dirty="0">
                        <a:solidFill>
                          <a:schemeClr val="tx1"/>
                        </a:solidFill>
                      </a:endParaRPr>
                    </a:p>
                  </a:txBody>
                  <a:tcPr/>
                </a:tc>
                <a:tc>
                  <a:txBody>
                    <a:bodyPr/>
                    <a:lstStyle/>
                    <a:p>
                      <a:r>
                        <a:rPr lang="en-GB" sz="3200" dirty="0">
                          <a:solidFill>
                            <a:schemeClr val="tx1"/>
                          </a:solidFill>
                        </a:rPr>
                        <a:t> This Morning I Met a Whale –</a:t>
                      </a:r>
                    </a:p>
                    <a:p>
                      <a:r>
                        <a:rPr lang="en-GB" sz="3200" dirty="0">
                          <a:solidFill>
                            <a:schemeClr val="tx1"/>
                          </a:solidFill>
                        </a:rPr>
                        <a:t>Healthy Humans</a:t>
                      </a:r>
                    </a:p>
                    <a:p>
                      <a:endParaRPr lang="en-GB" sz="3200" dirty="0">
                        <a:solidFill>
                          <a:schemeClr val="tx1"/>
                        </a:solidFill>
                      </a:endParaRPr>
                    </a:p>
                    <a:p>
                      <a:r>
                        <a:rPr lang="en-GB" sz="3200" dirty="0">
                          <a:solidFill>
                            <a:schemeClr val="tx1"/>
                          </a:solidFill>
                        </a:rPr>
                        <a:t> </a:t>
                      </a:r>
                      <a:endParaRPr lang="en-US" sz="3200" dirty="0">
                        <a:solidFill>
                          <a:schemeClr val="tx1"/>
                        </a:solidFill>
                      </a:endParaRPr>
                    </a:p>
                  </a:txBody>
                  <a:tcPr/>
                </a:tc>
                <a:tc gridSpan="2">
                  <a:txBody>
                    <a:bodyPr/>
                    <a:lstStyle/>
                    <a:p>
                      <a:r>
                        <a:rPr lang="en-GB" sz="3200" dirty="0">
                          <a:solidFill>
                            <a:schemeClr val="tx1"/>
                          </a:solidFill>
                        </a:rPr>
                        <a:t>Who Let                  Beowulf – </a:t>
                      </a:r>
                    </a:p>
                    <a:p>
                      <a:r>
                        <a:rPr lang="en-GB" sz="3200" dirty="0">
                          <a:solidFill>
                            <a:schemeClr val="tx1"/>
                          </a:solidFill>
                        </a:rPr>
                        <a:t>The Gods Out?  </a:t>
                      </a:r>
                      <a:r>
                        <a:rPr lang="en-GB" sz="3200" dirty="0" err="1">
                          <a:solidFill>
                            <a:schemeClr val="tx1"/>
                          </a:solidFill>
                        </a:rPr>
                        <a:t>Invasion,Invasion</a:t>
                      </a:r>
                      <a:endParaRPr lang="en-GB" sz="3200" dirty="0">
                        <a:solidFill>
                          <a:schemeClr val="tx1"/>
                        </a:solidFill>
                      </a:endParaRPr>
                    </a:p>
                    <a:p>
                      <a:r>
                        <a:rPr lang="en-US" sz="3200" dirty="0">
                          <a:solidFill>
                            <a:schemeClr val="tx1"/>
                          </a:solidFill>
                        </a:rPr>
                        <a:t>                             Invasion.</a:t>
                      </a:r>
                    </a:p>
                  </a:txBody>
                  <a:tcPr/>
                </a:tc>
                <a:tc hMerge="1">
                  <a:txBody>
                    <a:bodyPr/>
                    <a:lstStyle/>
                    <a:p>
                      <a:endParaRPr lang="en-US" sz="3200" dirty="0">
                        <a:solidFill>
                          <a:schemeClr val="tx1"/>
                        </a:solidFill>
                      </a:endParaRPr>
                    </a:p>
                  </a:txBody>
                  <a:tcPr/>
                </a:tc>
                <a:tc>
                  <a:txBody>
                    <a:bodyPr/>
                    <a:lstStyle/>
                    <a:p>
                      <a:r>
                        <a:rPr lang="en-GB" sz="3200" dirty="0">
                          <a:solidFill>
                            <a:schemeClr val="tx1"/>
                          </a:solidFill>
                        </a:rPr>
                        <a:t>Harry Potter and the Chamber of secrets</a:t>
                      </a:r>
                      <a:endParaRPr lang="en-US" sz="3200" dirty="0">
                        <a:solidFill>
                          <a:schemeClr val="tx1"/>
                        </a:solidFill>
                      </a:endParaRPr>
                    </a:p>
                  </a:txBody>
                  <a:tcPr/>
                </a:tc>
                <a:extLst>
                  <a:ext uri="{0D108BD9-81ED-4DB2-BD59-A6C34878D82A}">
                    <a16:rowId xmlns:a16="http://schemas.microsoft.com/office/drawing/2014/main" val="910770376"/>
                  </a:ext>
                </a:extLst>
              </a:tr>
              <a:tr h="509304">
                <a:tc>
                  <a:txBody>
                    <a:bodyPr/>
                    <a:lstStyle/>
                    <a:p>
                      <a:endParaRPr lang="en-US" sz="3200" dirty="0">
                        <a:solidFill>
                          <a:schemeClr val="tx1"/>
                        </a:solidFill>
                      </a:endParaRPr>
                    </a:p>
                  </a:txBody>
                  <a:tcPr/>
                </a:tc>
                <a:tc>
                  <a:txBody>
                    <a:bodyPr/>
                    <a:lstStyle/>
                    <a:p>
                      <a:endParaRPr lang="en-US" sz="3200" dirty="0">
                        <a:solidFill>
                          <a:schemeClr val="tx1"/>
                        </a:solidFill>
                      </a:endParaRPr>
                    </a:p>
                  </a:txBody>
                  <a:tcPr/>
                </a:tc>
                <a:tc>
                  <a:txBody>
                    <a:bodyPr/>
                    <a:lstStyle/>
                    <a:p>
                      <a:endParaRPr lang="en-US" sz="3200" dirty="0">
                        <a:solidFill>
                          <a:schemeClr val="tx1"/>
                        </a:solidFill>
                      </a:endParaRPr>
                    </a:p>
                  </a:txBody>
                  <a:tcPr/>
                </a:tc>
                <a:tc gridSpan="2">
                  <a:txBody>
                    <a:bodyPr/>
                    <a:lstStyle/>
                    <a:p>
                      <a:endParaRPr lang="en-US" sz="3200" dirty="0">
                        <a:solidFill>
                          <a:schemeClr val="tx1"/>
                        </a:solidFill>
                      </a:endParaRPr>
                    </a:p>
                  </a:txBody>
                  <a:tcPr/>
                </a:tc>
                <a:tc hMerge="1">
                  <a:txBody>
                    <a:bodyPr/>
                    <a:lstStyle/>
                    <a:p>
                      <a:endParaRPr lang="en-GB"/>
                    </a:p>
                  </a:txBody>
                  <a:tcPr/>
                </a:tc>
                <a:tc>
                  <a:txBody>
                    <a:bodyPr/>
                    <a:lstStyle/>
                    <a:p>
                      <a:endParaRPr lang="en-US" sz="3200" dirty="0">
                        <a:solidFill>
                          <a:schemeClr val="tx1"/>
                        </a:solidFill>
                      </a:endParaRPr>
                    </a:p>
                  </a:txBody>
                  <a:tcPr/>
                </a:tc>
                <a:extLst>
                  <a:ext uri="{0D108BD9-81ED-4DB2-BD59-A6C34878D82A}">
                    <a16:rowId xmlns:a16="http://schemas.microsoft.com/office/drawing/2014/main" val="1426832368"/>
                  </a:ext>
                </a:extLst>
              </a:tr>
            </a:tbl>
          </a:graphicData>
        </a:graphic>
      </p:graphicFrame>
      <p:sp>
        <p:nvSpPr>
          <p:cNvPr id="8" name="TextBox 7">
            <a:extLst>
              <a:ext uri="{FF2B5EF4-FFF2-40B4-BE49-F238E27FC236}">
                <a16:creationId xmlns:a16="http://schemas.microsoft.com/office/drawing/2014/main" id="{0DA8929D-9797-68C9-6482-9064DE8F2313}"/>
              </a:ext>
            </a:extLst>
          </p:cNvPr>
          <p:cNvSpPr txBox="1"/>
          <p:nvPr/>
        </p:nvSpPr>
        <p:spPr>
          <a:xfrm>
            <a:off x="990600" y="5779994"/>
            <a:ext cx="17221200" cy="4416594"/>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2900" dirty="0">
                <a:latin typeface="Arial" panose="020B0604020202020204" pitchFamily="34" charset="0"/>
                <a:cs typeface="Arial" panose="020B0604020202020204" pitchFamily="34" charset="0"/>
              </a:rPr>
              <a:t>Core Texts as Topic Leaders</a:t>
            </a:r>
          </a:p>
          <a:p>
            <a:pPr marL="457200" indent="-457200">
              <a:lnSpc>
                <a:spcPct val="200000"/>
              </a:lnSpc>
              <a:buFont typeface="Arial" panose="020B0604020202020204" pitchFamily="34" charset="0"/>
              <a:buChar char="•"/>
            </a:pPr>
            <a:r>
              <a:rPr lang="en-GB" sz="2900" dirty="0">
                <a:latin typeface="Arial" panose="020B0604020202020204" pitchFamily="34" charset="0"/>
                <a:cs typeface="Arial" panose="020B0604020202020204" pitchFamily="34" charset="0"/>
              </a:rPr>
              <a:t>Sequential and Iterative Curriculum</a:t>
            </a:r>
          </a:p>
          <a:p>
            <a:pPr marL="457200" indent="-457200">
              <a:lnSpc>
                <a:spcPct val="200000"/>
              </a:lnSpc>
              <a:buFont typeface="Arial" panose="020B0604020202020204" pitchFamily="34" charset="0"/>
              <a:buChar char="•"/>
            </a:pPr>
            <a:r>
              <a:rPr lang="en-GB" sz="2900" dirty="0">
                <a:latin typeface="Arial" panose="020B0604020202020204" pitchFamily="34" charset="0"/>
                <a:cs typeface="Arial" panose="020B0604020202020204" pitchFamily="34" charset="0"/>
              </a:rPr>
              <a:t>Local &amp; Global Perspectives</a:t>
            </a:r>
          </a:p>
          <a:p>
            <a:pPr marL="457200" indent="-457200">
              <a:lnSpc>
                <a:spcPct val="200000"/>
              </a:lnSpc>
              <a:buFont typeface="Arial" panose="020B0604020202020204" pitchFamily="34" charset="0"/>
              <a:buChar char="•"/>
            </a:pPr>
            <a:r>
              <a:rPr lang="en-GB" sz="2900" dirty="0">
                <a:latin typeface="Arial" panose="020B0604020202020204" pitchFamily="34" charset="0"/>
                <a:cs typeface="Arial" panose="020B0604020202020204" pitchFamily="34" charset="0"/>
              </a:rPr>
              <a:t>Engaging &amp; Adaptive Teaching</a:t>
            </a:r>
          </a:p>
          <a:p>
            <a:pPr marL="457200" indent="-457200">
              <a:lnSpc>
                <a:spcPct val="200000"/>
              </a:lnSpc>
              <a:buFont typeface="Arial" panose="020B0604020202020204" pitchFamily="34" charset="0"/>
              <a:buChar char="•"/>
            </a:pPr>
            <a:r>
              <a:rPr lang="en-GB" sz="2900" dirty="0">
                <a:latin typeface="Arial" panose="020B0604020202020204" pitchFamily="34" charset="0"/>
                <a:cs typeface="Arial" panose="020B0604020202020204" pitchFamily="34" charset="0"/>
              </a:rPr>
              <a:t>Big Bangs &amp; Family Learning Afternoons</a:t>
            </a:r>
          </a:p>
        </p:txBody>
      </p:sp>
      <p:pic>
        <p:nvPicPr>
          <p:cNvPr id="10" name="Picture 9">
            <a:extLst>
              <a:ext uri="{FF2B5EF4-FFF2-40B4-BE49-F238E27FC236}">
                <a16:creationId xmlns:a16="http://schemas.microsoft.com/office/drawing/2014/main" id="{69731EA1-AC37-D015-84A6-D71FAFFDDC74}"/>
              </a:ext>
            </a:extLst>
          </p:cNvPr>
          <p:cNvPicPr>
            <a:picLocks noChangeAspect="1"/>
          </p:cNvPicPr>
          <p:nvPr/>
        </p:nvPicPr>
        <p:blipFill>
          <a:blip r:embed="rId3"/>
          <a:stretch>
            <a:fillRect/>
          </a:stretch>
        </p:blipFill>
        <p:spPr>
          <a:xfrm>
            <a:off x="12089712" y="8656398"/>
            <a:ext cx="5906324" cy="1524213"/>
          </a:xfrm>
          <a:prstGeom prst="rect">
            <a:avLst/>
          </a:prstGeom>
        </p:spPr>
      </p:pic>
      <p:pic>
        <p:nvPicPr>
          <p:cNvPr id="12" name="Picture 11">
            <a:extLst>
              <a:ext uri="{FF2B5EF4-FFF2-40B4-BE49-F238E27FC236}">
                <a16:creationId xmlns:a16="http://schemas.microsoft.com/office/drawing/2014/main" id="{D6865674-3503-7DDD-CF76-64A404861308}"/>
              </a:ext>
            </a:extLst>
          </p:cNvPr>
          <p:cNvPicPr>
            <a:picLocks noChangeAspect="1"/>
          </p:cNvPicPr>
          <p:nvPr/>
        </p:nvPicPr>
        <p:blipFill>
          <a:blip r:embed="rId4"/>
          <a:stretch>
            <a:fillRect/>
          </a:stretch>
        </p:blipFill>
        <p:spPr>
          <a:xfrm>
            <a:off x="13319912" y="5587786"/>
            <a:ext cx="3399541" cy="3068612"/>
          </a:xfrm>
          <a:prstGeom prst="rect">
            <a:avLst/>
          </a:prstGeom>
        </p:spPr>
      </p:pic>
    </p:spTree>
    <p:extLst>
      <p:ext uri="{BB962C8B-B14F-4D97-AF65-F5344CB8AC3E}">
        <p14:creationId xmlns:p14="http://schemas.microsoft.com/office/powerpoint/2010/main" val="413717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Literacy</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6056851"/>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Phonics &amp; Early Reading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Schemes and Whole-Class Reading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for Pleasure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Writing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Oracy, Vocabulary, and EGPS </a:t>
            </a:r>
            <a:r>
              <a:rPr lang="en-GB" sz="3200" b="1" dirty="0">
                <a:latin typeface="Arial" panose="020B0604020202020204" pitchFamily="34" charset="0"/>
                <a:cs typeface="Arial" panose="020B0604020202020204" pitchFamily="34" charset="0"/>
              </a:rPr>
              <a:t>(English, Grammar, Punctuation, Spelling)</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4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Literacy</a:t>
            </a:r>
          </a:p>
        </p:txBody>
      </p:sp>
      <p:sp>
        <p:nvSpPr>
          <p:cNvPr id="5" name="TextBox 4">
            <a:extLst>
              <a:ext uri="{FF2B5EF4-FFF2-40B4-BE49-F238E27FC236}">
                <a16:creationId xmlns:a16="http://schemas.microsoft.com/office/drawing/2014/main" id="{36E8FBEE-CFA3-B311-AC92-D4D4BBC9227A}"/>
              </a:ext>
            </a:extLst>
          </p:cNvPr>
          <p:cNvSpPr txBox="1"/>
          <p:nvPr/>
        </p:nvSpPr>
        <p:spPr>
          <a:xfrm>
            <a:off x="763930" y="1314077"/>
            <a:ext cx="16764000" cy="1132426"/>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Plus</a:t>
            </a:r>
          </a:p>
        </p:txBody>
      </p:sp>
      <p:pic>
        <p:nvPicPr>
          <p:cNvPr id="4" name="Picture 3">
            <a:extLst>
              <a:ext uri="{FF2B5EF4-FFF2-40B4-BE49-F238E27FC236}">
                <a16:creationId xmlns:a16="http://schemas.microsoft.com/office/drawing/2014/main" id="{F4BB52C6-1950-52A9-7E84-54DBBCE7A415}"/>
              </a:ext>
            </a:extLst>
          </p:cNvPr>
          <p:cNvPicPr>
            <a:picLocks noChangeAspect="1"/>
          </p:cNvPicPr>
          <p:nvPr/>
        </p:nvPicPr>
        <p:blipFill>
          <a:blip r:embed="rId3"/>
          <a:stretch>
            <a:fillRect/>
          </a:stretch>
        </p:blipFill>
        <p:spPr>
          <a:xfrm>
            <a:off x="381000" y="2446503"/>
            <a:ext cx="16833024" cy="3439005"/>
          </a:xfrm>
          <a:prstGeom prst="rect">
            <a:avLst/>
          </a:prstGeom>
        </p:spPr>
      </p:pic>
      <p:pic>
        <p:nvPicPr>
          <p:cNvPr id="8" name="Picture 7">
            <a:extLst>
              <a:ext uri="{FF2B5EF4-FFF2-40B4-BE49-F238E27FC236}">
                <a16:creationId xmlns:a16="http://schemas.microsoft.com/office/drawing/2014/main" id="{7D1BBC8E-0B7B-7988-85A7-589C175D66F2}"/>
              </a:ext>
            </a:extLst>
          </p:cNvPr>
          <p:cNvPicPr>
            <a:picLocks noChangeAspect="1"/>
          </p:cNvPicPr>
          <p:nvPr/>
        </p:nvPicPr>
        <p:blipFill>
          <a:blip r:embed="rId4"/>
          <a:stretch>
            <a:fillRect/>
          </a:stretch>
        </p:blipFill>
        <p:spPr>
          <a:xfrm>
            <a:off x="499848" y="6035257"/>
            <a:ext cx="16871129" cy="3610479"/>
          </a:xfrm>
          <a:prstGeom prst="rect">
            <a:avLst/>
          </a:prstGeom>
        </p:spPr>
      </p:pic>
    </p:spTree>
    <p:extLst>
      <p:ext uri="{BB962C8B-B14F-4D97-AF65-F5344CB8AC3E}">
        <p14:creationId xmlns:p14="http://schemas.microsoft.com/office/powerpoint/2010/main" val="60220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Literacy</a:t>
            </a:r>
          </a:p>
        </p:txBody>
      </p:sp>
      <p:sp>
        <p:nvSpPr>
          <p:cNvPr id="5" name="TextBox 4">
            <a:extLst>
              <a:ext uri="{FF2B5EF4-FFF2-40B4-BE49-F238E27FC236}">
                <a16:creationId xmlns:a16="http://schemas.microsoft.com/office/drawing/2014/main" id="{36E8FBEE-CFA3-B311-AC92-D4D4BBC9227A}"/>
              </a:ext>
            </a:extLst>
          </p:cNvPr>
          <p:cNvSpPr txBox="1"/>
          <p:nvPr/>
        </p:nvSpPr>
        <p:spPr>
          <a:xfrm>
            <a:off x="763930" y="1314077"/>
            <a:ext cx="16764000" cy="1132426"/>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Plus</a:t>
            </a:r>
          </a:p>
        </p:txBody>
      </p:sp>
      <p:pic>
        <p:nvPicPr>
          <p:cNvPr id="7" name="Picture 6">
            <a:extLst>
              <a:ext uri="{FF2B5EF4-FFF2-40B4-BE49-F238E27FC236}">
                <a16:creationId xmlns:a16="http://schemas.microsoft.com/office/drawing/2014/main" id="{D926F2B0-1099-83B9-4108-E5A6BBF8F659}"/>
              </a:ext>
            </a:extLst>
          </p:cNvPr>
          <p:cNvPicPr>
            <a:picLocks noChangeAspect="1"/>
          </p:cNvPicPr>
          <p:nvPr/>
        </p:nvPicPr>
        <p:blipFill>
          <a:blip r:embed="rId3"/>
          <a:stretch>
            <a:fillRect/>
          </a:stretch>
        </p:blipFill>
        <p:spPr>
          <a:xfrm>
            <a:off x="325867" y="2705100"/>
            <a:ext cx="17185498" cy="2934109"/>
          </a:xfrm>
          <a:prstGeom prst="rect">
            <a:avLst/>
          </a:prstGeom>
        </p:spPr>
      </p:pic>
      <p:pic>
        <p:nvPicPr>
          <p:cNvPr id="10" name="Picture 9">
            <a:extLst>
              <a:ext uri="{FF2B5EF4-FFF2-40B4-BE49-F238E27FC236}">
                <a16:creationId xmlns:a16="http://schemas.microsoft.com/office/drawing/2014/main" id="{F58A99FC-8634-1AAF-76F0-485809503C39}"/>
              </a:ext>
            </a:extLst>
          </p:cNvPr>
          <p:cNvPicPr>
            <a:picLocks noChangeAspect="1"/>
          </p:cNvPicPr>
          <p:nvPr/>
        </p:nvPicPr>
        <p:blipFill>
          <a:blip r:embed="rId4"/>
          <a:stretch>
            <a:fillRect/>
          </a:stretch>
        </p:blipFill>
        <p:spPr>
          <a:xfrm>
            <a:off x="443083" y="6086445"/>
            <a:ext cx="17061656" cy="2886478"/>
          </a:xfrm>
          <a:prstGeom prst="rect">
            <a:avLst/>
          </a:prstGeom>
        </p:spPr>
      </p:pic>
    </p:spTree>
    <p:extLst>
      <p:ext uri="{BB962C8B-B14F-4D97-AF65-F5344CB8AC3E}">
        <p14:creationId xmlns:p14="http://schemas.microsoft.com/office/powerpoint/2010/main" val="2418273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4 - Mathematics</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7287957"/>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Mastery Approach to Maths</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Coherence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Representation &amp; Structure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Fluency &amp; Variation</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Encouraging Mathematical Thinking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Reasoning and problem solving</a:t>
            </a:r>
          </a:p>
        </p:txBody>
      </p:sp>
    </p:spTree>
    <p:extLst>
      <p:ext uri="{BB962C8B-B14F-4D97-AF65-F5344CB8AC3E}">
        <p14:creationId xmlns:p14="http://schemas.microsoft.com/office/powerpoint/2010/main" val="3161695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93d0c3-c19d-4b6a-afad-0d250454d47e">
      <Terms xmlns="http://schemas.microsoft.com/office/infopath/2007/PartnerControls"/>
    </lcf76f155ced4ddcb4097134ff3c332f>
    <TaxCatchAll xmlns="4a5c0d52-8126-443c-82bc-29b18a044353" xsi:nil="true"/>
    <SharedWithUsers xmlns="4a5c0d52-8126-443c-82bc-29b18a044353">
      <UserInfo>
        <DisplayName/>
        <AccountId xsi:nil="true"/>
        <AccountType/>
      </UserInfo>
    </SharedWithUsers>
    <MediaLengthInSeconds xmlns="e893d0c3-c19d-4b6a-afad-0d250454d4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6" ma:contentTypeDescription="Create a new document." ma:contentTypeScope="" ma:versionID="0c2549f17ac0a93ac481b53296e43de3">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ed6cf429ae08d8a69bd371e2e50ccab5"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0e85297-fc79-4763-98a3-7d3f0b154bb3}"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4D5CB0-CEC7-4859-9495-F626B1CE5AD9}">
  <ds:schemaRefs>
    <ds:schemaRef ds:uri="http://schemas.microsoft.com/sharepoint/v3/contenttype/forms"/>
  </ds:schemaRefs>
</ds:datastoreItem>
</file>

<file path=customXml/itemProps2.xml><?xml version="1.0" encoding="utf-8"?>
<ds:datastoreItem xmlns:ds="http://schemas.openxmlformats.org/officeDocument/2006/customXml" ds:itemID="{CE068E50-3E10-427C-B91A-0D19084710BC}">
  <ds:schemaRefs>
    <ds:schemaRef ds:uri="http://schemas.openxmlformats.org/package/2006/metadata/core-properties"/>
    <ds:schemaRef ds:uri="http://purl.org/dc/dcmitype/"/>
    <ds:schemaRef ds:uri="http://schemas.microsoft.com/office/2006/documentManagement/types"/>
    <ds:schemaRef ds:uri="http://purl.org/dc/terms/"/>
    <ds:schemaRef ds:uri="http://www.w3.org/XML/1998/namespace"/>
    <ds:schemaRef ds:uri="http://purl.org/dc/elements/1.1/"/>
    <ds:schemaRef ds:uri="e893d0c3-c19d-4b6a-afad-0d250454d47e"/>
    <ds:schemaRef ds:uri="http://schemas.microsoft.com/office/infopath/2007/PartnerControls"/>
    <ds:schemaRef ds:uri="4a5c0d52-8126-443c-82bc-29b18a044353"/>
    <ds:schemaRef ds:uri="http://schemas.microsoft.com/office/2006/metadata/properties"/>
  </ds:schemaRefs>
</ds:datastoreItem>
</file>

<file path=customXml/itemProps3.xml><?xml version="1.0" encoding="utf-8"?>
<ds:datastoreItem xmlns:ds="http://schemas.openxmlformats.org/officeDocument/2006/customXml" ds:itemID="{95BAABF2-AA65-4B46-A23E-64FC5B0A18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3d0c3-c19d-4b6a-afad-0d250454d47e"/>
    <ds:schemaRef ds:uri="4a5c0d52-8126-443c-82bc-29b18a0443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961</TotalTime>
  <Words>2241</Words>
  <Application>Microsoft Office PowerPoint</Application>
  <PresentationFormat>Custom</PresentationFormat>
  <Paragraphs>200</Paragraphs>
  <Slides>20</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ISHALinkpen Join</vt:lpstr>
      <vt:lpstr>Arial</vt:lpstr>
      <vt:lpstr>Arial Black</vt:lpstr>
      <vt:lpstr>Montserrat Light</vt:lpstr>
      <vt:lpstr>Noto Sans Symbols</vt:lpstr>
      <vt:lpstr>Microsoft YaHei UI</vt:lpstr>
      <vt:lpstr>Montserrat Light Bold</vt:lpstr>
      <vt:lpstr>Montserrat Classic Bold</vt:lpstr>
      <vt:lpstr>ABeeZee</vt:lpstr>
      <vt:lpstr>Calibri</vt:lpstr>
      <vt:lpstr>Montserrat Classic</vt:lpstr>
      <vt:lpstr>Playfair Display</vt:lpstr>
      <vt:lpstr>Ebrima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Woodland Academy Trust</dc:title>
  <dc:creator>Joanne Ashton</dc:creator>
  <cp:lastModifiedBy>Joanne Ashton</cp:lastModifiedBy>
  <cp:revision>96</cp:revision>
  <dcterms:created xsi:type="dcterms:W3CDTF">2006-08-16T00:00:00Z</dcterms:created>
  <dcterms:modified xsi:type="dcterms:W3CDTF">2024-11-06T16:02:22Z</dcterms:modified>
  <dc:identifier>DAE3H6aTj6o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Order">
    <vt:r8>108000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